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6" r:id="rId1"/>
  </p:sldMasterIdLst>
  <p:notesMasterIdLst>
    <p:notesMasterId r:id="rId91"/>
  </p:notesMasterIdLst>
  <p:handoutMasterIdLst>
    <p:handoutMasterId r:id="rId92"/>
  </p:handoutMasterIdLst>
  <p:sldIdLst>
    <p:sldId id="256" r:id="rId2"/>
    <p:sldId id="408" r:id="rId3"/>
    <p:sldId id="258" r:id="rId4"/>
    <p:sldId id="366" r:id="rId5"/>
    <p:sldId id="365" r:id="rId6"/>
    <p:sldId id="436" r:id="rId7"/>
    <p:sldId id="352" r:id="rId8"/>
    <p:sldId id="380" r:id="rId9"/>
    <p:sldId id="409" r:id="rId10"/>
    <p:sldId id="414" r:id="rId11"/>
    <p:sldId id="415" r:id="rId12"/>
    <p:sldId id="337" r:id="rId13"/>
    <p:sldId id="439" r:id="rId14"/>
    <p:sldId id="440" r:id="rId15"/>
    <p:sldId id="417" r:id="rId16"/>
    <p:sldId id="418" r:id="rId17"/>
    <p:sldId id="419" r:id="rId18"/>
    <p:sldId id="344" r:id="rId19"/>
    <p:sldId id="421" r:id="rId20"/>
    <p:sldId id="410" r:id="rId21"/>
    <p:sldId id="368" r:id="rId22"/>
    <p:sldId id="370" r:id="rId23"/>
    <p:sldId id="349" r:id="rId24"/>
    <p:sldId id="350" r:id="rId25"/>
    <p:sldId id="351" r:id="rId26"/>
    <p:sldId id="371" r:id="rId27"/>
    <p:sldId id="441" r:id="rId28"/>
    <p:sldId id="434" r:id="rId29"/>
    <p:sldId id="278" r:id="rId30"/>
    <p:sldId id="280" r:id="rId31"/>
    <p:sldId id="281" r:id="rId32"/>
    <p:sldId id="282" r:id="rId33"/>
    <p:sldId id="279" r:id="rId34"/>
    <p:sldId id="284" r:id="rId35"/>
    <p:sldId id="443" r:id="rId36"/>
    <p:sldId id="412" r:id="rId37"/>
    <p:sldId id="261" r:id="rId38"/>
    <p:sldId id="262" r:id="rId39"/>
    <p:sldId id="264" r:id="rId40"/>
    <p:sldId id="263" r:id="rId41"/>
    <p:sldId id="361" r:id="rId42"/>
    <p:sldId id="385" r:id="rId43"/>
    <p:sldId id="386" r:id="rId44"/>
    <p:sldId id="381" r:id="rId45"/>
    <p:sldId id="382" r:id="rId46"/>
    <p:sldId id="360" r:id="rId47"/>
    <p:sldId id="269" r:id="rId48"/>
    <p:sldId id="413"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5" r:id="rId62"/>
    <p:sldId id="285" r:id="rId63"/>
    <p:sldId id="286" r:id="rId64"/>
    <p:sldId id="287" r:id="rId65"/>
    <p:sldId id="335" r:id="rId66"/>
    <p:sldId id="331" r:id="rId67"/>
    <p:sldId id="389" r:id="rId68"/>
    <p:sldId id="308" r:id="rId69"/>
    <p:sldId id="309" r:id="rId70"/>
    <p:sldId id="396" r:id="rId71"/>
    <p:sldId id="376" r:id="rId72"/>
    <p:sldId id="387" r:id="rId73"/>
    <p:sldId id="444" r:id="rId74"/>
    <p:sldId id="315" r:id="rId75"/>
    <p:sldId id="316" r:id="rId76"/>
    <p:sldId id="390" r:id="rId77"/>
    <p:sldId id="317" r:id="rId78"/>
    <p:sldId id="391" r:id="rId79"/>
    <p:sldId id="392" r:id="rId80"/>
    <p:sldId id="318" r:id="rId81"/>
    <p:sldId id="319" r:id="rId82"/>
    <p:sldId id="364" r:id="rId83"/>
    <p:sldId id="378" r:id="rId84"/>
    <p:sldId id="377" r:id="rId85"/>
    <p:sldId id="445" r:id="rId86"/>
    <p:sldId id="321" r:id="rId87"/>
    <p:sldId id="329" r:id="rId88"/>
    <p:sldId id="333" r:id="rId89"/>
    <p:sldId id="336" r:id="rId90"/>
  </p:sldIdLst>
  <p:sldSz cx="9144000" cy="6858000" type="screen4x3"/>
  <p:notesSz cx="9294813"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5" autoAdjust="0"/>
    <p:restoredTop sz="93467" autoAdjust="0"/>
  </p:normalViewPr>
  <p:slideViewPr>
    <p:cSldViewPr>
      <p:cViewPr>
        <p:scale>
          <a:sx n="100" d="100"/>
          <a:sy n="100" d="100"/>
        </p:scale>
        <p:origin x="-888" y="1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5264150" y="0"/>
            <a:ext cx="4029075" cy="350838"/>
          </a:xfrm>
          <a:prstGeom prst="rect">
            <a:avLst/>
          </a:prstGeom>
        </p:spPr>
        <p:txBody>
          <a:bodyPr vert="horz" lIns="91440" tIns="45720" rIns="91440" bIns="45720" rtlCol="0"/>
          <a:lstStyle>
            <a:lvl1pPr algn="r">
              <a:defRPr sz="1200">
                <a:cs typeface="+mn-cs"/>
              </a:defRPr>
            </a:lvl1pPr>
          </a:lstStyle>
          <a:p>
            <a:pPr>
              <a:defRPr/>
            </a:pPr>
            <a:fld id="{B6647A4B-CCC9-4854-A3D7-5D18E27B249A}" type="datetimeFigureOut">
              <a:rPr lang="en-US"/>
              <a:pPr>
                <a:defRPr/>
              </a:pPr>
              <a:t>4/18/2013</a:t>
            </a:fld>
            <a:endParaRPr lang="en-US"/>
          </a:p>
        </p:txBody>
      </p:sp>
      <p:sp>
        <p:nvSpPr>
          <p:cNvPr id="4" name="Footer Placeholder 3"/>
          <p:cNvSpPr>
            <a:spLocks noGrp="1"/>
          </p:cNvSpPr>
          <p:nvPr>
            <p:ph type="ftr" sz="quarter" idx="2"/>
          </p:nvPr>
        </p:nvSpPr>
        <p:spPr>
          <a:xfrm>
            <a:off x="0" y="6657975"/>
            <a:ext cx="4029075" cy="350838"/>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5264150" y="6657975"/>
            <a:ext cx="4029075" cy="350838"/>
          </a:xfrm>
          <a:prstGeom prst="rect">
            <a:avLst/>
          </a:prstGeom>
        </p:spPr>
        <p:txBody>
          <a:bodyPr vert="horz" lIns="91440" tIns="45720" rIns="91440" bIns="45720" rtlCol="0" anchor="b"/>
          <a:lstStyle>
            <a:lvl1pPr algn="r">
              <a:defRPr sz="1200">
                <a:cs typeface="+mn-cs"/>
              </a:defRPr>
            </a:lvl1pPr>
          </a:lstStyle>
          <a:p>
            <a:pPr>
              <a:defRPr/>
            </a:pPr>
            <a:fld id="{22DA10BC-30FA-46FD-A11F-936EB6BBD139}" type="slidenum">
              <a:rPr lang="en-US"/>
              <a:pPr>
                <a:defRPr/>
              </a:pPr>
              <a:t>‹#›</a:t>
            </a:fld>
            <a:endParaRPr lang="en-US"/>
          </a:p>
        </p:txBody>
      </p:sp>
    </p:spTree>
    <p:extLst>
      <p:ext uri="{BB962C8B-B14F-4D97-AF65-F5344CB8AC3E}">
        <p14:creationId xmlns:p14="http://schemas.microsoft.com/office/powerpoint/2010/main" val="3508378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7488" cy="350838"/>
          </a:xfrm>
          <a:prstGeom prst="rect">
            <a:avLst/>
          </a:prstGeom>
        </p:spPr>
        <p:txBody>
          <a:bodyPr vert="horz" lIns="93168" tIns="46584" rIns="93168" bIns="4658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4150" y="0"/>
            <a:ext cx="4029075" cy="350838"/>
          </a:xfrm>
          <a:prstGeom prst="rect">
            <a:avLst/>
          </a:prstGeom>
        </p:spPr>
        <p:txBody>
          <a:bodyPr vert="horz" lIns="93168" tIns="46584" rIns="93168" bIns="46584" rtlCol="0"/>
          <a:lstStyle>
            <a:lvl1pPr algn="r" fontAlgn="auto">
              <a:spcBef>
                <a:spcPts val="0"/>
              </a:spcBef>
              <a:spcAft>
                <a:spcPts val="0"/>
              </a:spcAft>
              <a:defRPr sz="1200">
                <a:latin typeface="+mn-lt"/>
                <a:cs typeface="+mn-cs"/>
              </a:defRPr>
            </a:lvl1pPr>
          </a:lstStyle>
          <a:p>
            <a:pPr>
              <a:defRPr/>
            </a:pPr>
            <a:fld id="{5BB328EE-D7D9-4254-BD6B-62AF5D465F01}" type="datetimeFigureOut">
              <a:rPr lang="en-US"/>
              <a:pPr>
                <a:defRPr/>
              </a:pPr>
              <a:t>4/18/2013</a:t>
            </a:fld>
            <a:endParaRPr lang="en-US" dirty="0"/>
          </a:p>
        </p:txBody>
      </p:sp>
      <p:sp>
        <p:nvSpPr>
          <p:cNvPr id="4" name="Slide Image Placeholder 3"/>
          <p:cNvSpPr>
            <a:spLocks noGrp="1" noRot="1" noChangeAspect="1"/>
          </p:cNvSpPr>
          <p:nvPr>
            <p:ph type="sldImg" idx="2"/>
          </p:nvPr>
        </p:nvSpPr>
        <p:spPr>
          <a:xfrm>
            <a:off x="2894013" y="525463"/>
            <a:ext cx="3506787" cy="2628900"/>
          </a:xfrm>
          <a:prstGeom prst="rect">
            <a:avLst/>
          </a:prstGeom>
          <a:noFill/>
          <a:ln w="12700">
            <a:solidFill>
              <a:prstClr val="black"/>
            </a:solidFill>
          </a:ln>
        </p:spPr>
        <p:txBody>
          <a:bodyPr vert="horz" lIns="93168" tIns="46584" rIns="93168" bIns="46584" rtlCol="0" anchor="ctr"/>
          <a:lstStyle/>
          <a:p>
            <a:pPr lvl="0"/>
            <a:endParaRPr lang="en-US" noProof="0" dirty="0" smtClean="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68" tIns="46584" rIns="93168" bIns="4658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657975"/>
            <a:ext cx="4027488" cy="350838"/>
          </a:xfrm>
          <a:prstGeom prst="rect">
            <a:avLst/>
          </a:prstGeom>
        </p:spPr>
        <p:txBody>
          <a:bodyPr vert="horz" lIns="93168" tIns="46584" rIns="93168" bIns="46584"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4150" y="6657975"/>
            <a:ext cx="4029075" cy="350838"/>
          </a:xfrm>
          <a:prstGeom prst="rect">
            <a:avLst/>
          </a:prstGeom>
        </p:spPr>
        <p:txBody>
          <a:bodyPr vert="horz" lIns="93168" tIns="46584" rIns="93168" bIns="46584" rtlCol="0" anchor="b"/>
          <a:lstStyle>
            <a:lvl1pPr algn="r" fontAlgn="auto">
              <a:spcBef>
                <a:spcPts val="0"/>
              </a:spcBef>
              <a:spcAft>
                <a:spcPts val="0"/>
              </a:spcAft>
              <a:defRPr sz="1200">
                <a:latin typeface="+mn-lt"/>
                <a:cs typeface="+mn-cs"/>
              </a:defRPr>
            </a:lvl1pPr>
          </a:lstStyle>
          <a:p>
            <a:pPr>
              <a:defRPr/>
            </a:pPr>
            <a:fld id="{91245BCB-109A-4C09-8F80-B3E2D7BF46FD}" type="slidenum">
              <a:rPr lang="en-US"/>
              <a:pPr>
                <a:defRPr/>
              </a:pPr>
              <a:t>‹#›</a:t>
            </a:fld>
            <a:endParaRPr lang="en-US" dirty="0"/>
          </a:p>
        </p:txBody>
      </p:sp>
    </p:spTree>
    <p:extLst>
      <p:ext uri="{BB962C8B-B14F-4D97-AF65-F5344CB8AC3E}">
        <p14:creationId xmlns:p14="http://schemas.microsoft.com/office/powerpoint/2010/main" val="1573040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70BA87-3687-4B80-8B70-D34AD726A81C}"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0AD198E-FB16-4610-827B-CC660C10571F}" type="slidenum">
              <a:rPr lang="en-US" smtClean="0"/>
              <a:pPr>
                <a:defRPr/>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a:lstStyle/>
          <a:p>
            <a:pPr>
              <a:defRPr/>
            </a:pPr>
            <a:fld id="{30B1AD35-FEC7-4E6E-9971-6B8222819969}" type="slidenum">
              <a:rPr lang="en-US"/>
              <a:pPr>
                <a:defRPr/>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8722DE-5748-4F2D-95A3-AE891F238CB8}"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 down to see Credit and Charge Adjustments</a:t>
            </a:r>
            <a:r>
              <a:rPr lang="en-US" baseline="0" dirty="0" smtClean="0"/>
              <a:t> for member ledger. There you can make manual adjustments for dues, initiation fees, Special and Miscellaneous assessments.</a:t>
            </a:r>
            <a:endParaRPr lang="en-US" dirty="0"/>
          </a:p>
        </p:txBody>
      </p:sp>
      <p:sp>
        <p:nvSpPr>
          <p:cNvPr id="4" name="Slide Number Placeholder 3"/>
          <p:cNvSpPr>
            <a:spLocks noGrp="1"/>
          </p:cNvSpPr>
          <p:nvPr>
            <p:ph type="sldNum" sz="quarter" idx="10"/>
          </p:nvPr>
        </p:nvSpPr>
        <p:spPr/>
        <p:txBody>
          <a:bodyPr/>
          <a:lstStyle/>
          <a:p>
            <a:pPr>
              <a:defRPr/>
            </a:pPr>
            <a:fld id="{91245BCB-109A-4C09-8F80-B3E2D7BF46FD}" type="slidenum">
              <a:rPr lang="en-US" smtClean="0"/>
              <a:pPr>
                <a:defRPr/>
              </a:pPr>
              <a:t>21</a:t>
            </a:fld>
            <a:endParaRPr lang="en-US" dirty="0"/>
          </a:p>
        </p:txBody>
      </p:sp>
    </p:spTree>
    <p:extLst>
      <p:ext uri="{BB962C8B-B14F-4D97-AF65-F5344CB8AC3E}">
        <p14:creationId xmlns:p14="http://schemas.microsoft.com/office/powerpoint/2010/main" val="142513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AC1FFF3-4DFA-48A4-8D7F-E25F2974300C}" type="slidenum">
              <a:rPr lang="en-US" smtClean="0"/>
              <a:pPr>
                <a:defRPr/>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FB9B33C-6715-431B-8B24-663A3D99C4D2}" type="slidenum">
              <a:rPr lang="en-US" smtClean="0"/>
              <a:pPr>
                <a:defRPr/>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6BDCD35C-CAB0-457B-8176-9C007B6B6BC7}" type="slidenum">
              <a:rPr lang="en-US" smtClean="0"/>
              <a:pPr>
                <a:defRPr/>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completing</a:t>
            </a:r>
            <a:r>
              <a:rPr lang="en-US" baseline="0" dirty="0" smtClean="0"/>
              <a:t> the Account Adjustment for Transfer form, you may archive the transfer record. If there were balances due, you can clear them using the Clear Balances button.</a:t>
            </a:r>
            <a:endParaRPr lang="en-US" dirty="0"/>
          </a:p>
        </p:txBody>
      </p:sp>
      <p:sp>
        <p:nvSpPr>
          <p:cNvPr id="4" name="Slide Number Placeholder 3"/>
          <p:cNvSpPr>
            <a:spLocks noGrp="1"/>
          </p:cNvSpPr>
          <p:nvPr>
            <p:ph type="sldNum" sz="quarter" idx="10"/>
          </p:nvPr>
        </p:nvSpPr>
        <p:spPr/>
        <p:txBody>
          <a:bodyPr/>
          <a:lstStyle/>
          <a:p>
            <a:pPr>
              <a:defRPr/>
            </a:pPr>
            <a:fld id="{91245BCB-109A-4C09-8F80-B3E2D7BF46FD}" type="slidenum">
              <a:rPr lang="en-US" smtClean="0"/>
              <a:pPr>
                <a:defRPr/>
              </a:pPr>
              <a:t>27</a:t>
            </a:fld>
            <a:endParaRPr lang="en-US" dirty="0"/>
          </a:p>
        </p:txBody>
      </p:sp>
    </p:spTree>
    <p:extLst>
      <p:ext uri="{BB962C8B-B14F-4D97-AF65-F5344CB8AC3E}">
        <p14:creationId xmlns:p14="http://schemas.microsoft.com/office/powerpoint/2010/main" val="114716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EA937F-88BC-4458-B13D-5DE5A5C185EE}"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Click Assess dues when done</a:t>
            </a:r>
            <a:r>
              <a:rPr lang="en-US" baseline="0" dirty="0" smtClean="0"/>
              <a:t> setting up. Caution, be sure to select the correct billing period the first time you generate an assessment. </a:t>
            </a:r>
            <a:endParaRPr lang="en-US" dirty="0" smtClean="0"/>
          </a:p>
        </p:txBody>
      </p:sp>
      <p:sp>
        <p:nvSpPr>
          <p:cNvPr id="4" name="Slide Number Placeholder 3"/>
          <p:cNvSpPr>
            <a:spLocks noGrp="1"/>
          </p:cNvSpPr>
          <p:nvPr>
            <p:ph type="sldNum" sz="quarter" idx="5"/>
          </p:nvPr>
        </p:nvSpPr>
        <p:spPr/>
        <p:txBody>
          <a:bodyPr/>
          <a:lstStyle/>
          <a:p>
            <a:pPr>
              <a:defRPr/>
            </a:pPr>
            <a:fld id="{E2947841-78E9-4491-A526-19F3ADE8A83A}" type="slidenum">
              <a:rPr lang="en-US" smtClean="0"/>
              <a:pPr>
                <a:defRPr/>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05383A-D597-445E-B6C1-D771ED2D0C18}"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C356EB9-2AFD-483D-87FA-381E9762D7AF}" type="slidenum">
              <a:rPr lang="en-US" smtClean="0"/>
              <a:pPr>
                <a:defRPr/>
              </a:pPr>
              <a:t>30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3660009-2EE7-4822-BE23-79BF24CA2B72}" type="slidenum">
              <a:rPr lang="en-US" smtClean="0"/>
              <a:pPr>
                <a:defRPr/>
              </a:pPr>
              <a:t>31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66503B5D-B8E8-4BD5-A785-2B807741B38B}" type="slidenum">
              <a:rPr lang="en-US" smtClean="0"/>
              <a:pPr>
                <a:defRPr/>
              </a:pPr>
              <a:t>32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08BCE8A-AA44-40C2-A0D4-877562DE1B70}" type="slidenum">
              <a:rPr lang="en-US" smtClean="0"/>
              <a:pPr>
                <a:defRPr/>
              </a:pPr>
              <a:t>33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760D7CA-8503-4425-A0BB-6E149F1A770A}" type="slidenum">
              <a:rPr lang="en-US" smtClean="0"/>
              <a:pPr>
                <a:defRPr/>
              </a:pPr>
              <a:t>34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cannot delete </a:t>
            </a:r>
            <a:r>
              <a:rPr lang="en-US" baseline="0" dirty="0" smtClean="0"/>
              <a:t>an assessment when there are already processed receipts associated with it.</a:t>
            </a:r>
            <a:endParaRPr lang="en-US" dirty="0"/>
          </a:p>
        </p:txBody>
      </p:sp>
      <p:sp>
        <p:nvSpPr>
          <p:cNvPr id="4" name="Slide Number Placeholder 3"/>
          <p:cNvSpPr>
            <a:spLocks noGrp="1"/>
          </p:cNvSpPr>
          <p:nvPr>
            <p:ph type="sldNum" sz="quarter" idx="10"/>
          </p:nvPr>
        </p:nvSpPr>
        <p:spPr/>
        <p:txBody>
          <a:bodyPr/>
          <a:lstStyle/>
          <a:p>
            <a:pPr>
              <a:defRPr/>
            </a:pPr>
            <a:fld id="{91245BCB-109A-4C09-8F80-B3E2D7BF46FD}" type="slidenum">
              <a:rPr lang="en-US" smtClean="0"/>
              <a:pPr>
                <a:defRPr/>
              </a:pPr>
              <a:t>35</a:t>
            </a:fld>
            <a:endParaRPr lang="en-US" dirty="0"/>
          </a:p>
        </p:txBody>
      </p:sp>
    </p:spTree>
    <p:extLst>
      <p:ext uri="{BB962C8B-B14F-4D97-AF65-F5344CB8AC3E}">
        <p14:creationId xmlns:p14="http://schemas.microsoft.com/office/powerpoint/2010/main" val="934982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F14910-AE67-442A-8DB3-D6C4CC1027C7}"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71EBCF-A70E-4C1C-B3FB-A93139C10B5D}"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3546EAE-B0F1-4E71-9094-3B9D1DAA15D5}" type="slidenum">
              <a:rPr lang="en-US" smtClean="0"/>
              <a:pPr>
                <a:defRPr/>
              </a:pPr>
              <a:t>38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1191B75-7E5D-4BD7-9E7D-ED242BD0F577}" type="slidenum">
              <a:rPr lang="en-US" smtClean="0"/>
              <a:pPr>
                <a:defRPr/>
              </a:pPr>
              <a:t>39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015625-2E10-470A-968A-C43610F8A4EF}"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0292027-2241-47D9-9157-AF069BD1015D}" type="slidenum">
              <a:rPr lang="en-US" smtClean="0"/>
              <a:pPr>
                <a:defRPr/>
              </a:pPr>
              <a:t>40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008E667-65C2-4A06-ACE2-E99DB4171F49}" type="slidenum">
              <a:rPr lang="en-US" smtClean="0"/>
              <a:pPr>
                <a:defRPr/>
              </a:pPr>
              <a:t>41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83D070E-D691-47FA-96EA-ADE21A2B2B03}" type="slidenum">
              <a:rPr lang="en-US" smtClean="0"/>
              <a:pPr>
                <a:defRPr/>
              </a:pPr>
              <a:t>42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8D769BD-0F68-45C1-9358-B8CF261121B5}" type="slidenum">
              <a:rPr lang="en-US" smtClean="0"/>
              <a:pPr>
                <a:defRPr/>
              </a:pPr>
              <a:t>43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7DD6DB5-295B-4E2B-9552-90AD2BBE974C}" type="slidenum">
              <a:rPr lang="en-US" smtClean="0"/>
              <a:pPr>
                <a:defRPr/>
              </a:pPr>
              <a:t>45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B3059C1-FCE8-4A43-866C-C0F72EC4D28E}" type="slidenum">
              <a:rPr lang="en-US" smtClean="0"/>
              <a:pPr>
                <a:defRPr/>
              </a:pPr>
              <a:t>46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0314F08-E6B8-4705-93B8-696F7DD87C2C}" type="slidenum">
              <a:rPr lang="en-US" smtClean="0"/>
              <a:pPr>
                <a:defRPr/>
              </a:pPr>
              <a:t>47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796AA9-6990-4AA7-8DDC-F2C35BAEF03A}" type="slidenum">
              <a:rPr lang="en-US" smtClean="0"/>
              <a:pPr fontAlgn="base">
                <a:spcBef>
                  <a:spcPct val="0"/>
                </a:spcBef>
                <a:spcAft>
                  <a:spcPct val="0"/>
                </a:spcAft>
                <a:defRPr/>
              </a:pPr>
              <a:t>48</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a:lstStyle/>
          <a:p>
            <a:pPr>
              <a:defRPr/>
            </a:pPr>
            <a:fld id="{AFB61E6D-ADEB-4B39-BFCE-77F4DA98BECA}" type="slidenum">
              <a:rPr lang="en-US"/>
              <a:pPr>
                <a:defRPr/>
              </a:pPr>
              <a:t>49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771209-9849-4CD4-B70E-577458F695C8}" type="slidenum">
              <a:rPr lang="en-US" smtClean="0"/>
              <a:pPr fontAlgn="base">
                <a:spcBef>
                  <a:spcPct val="0"/>
                </a:spcBef>
                <a:spcAft>
                  <a:spcPct val="0"/>
                </a:spcAft>
                <a:defRPr/>
              </a:pPr>
              <a:t>61</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3FE41B5-C78D-4610-988C-6917A22116E0}" type="slidenum">
              <a:rPr lang="en-US" smtClean="0"/>
              <a:pPr>
                <a:defRPr/>
              </a:pPr>
              <a:t>8</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You can use Adjustments to</a:t>
            </a:r>
            <a:r>
              <a:rPr lang="en-US" baseline="0" dirty="0" smtClean="0"/>
              <a:t> add, remove or change Event associated with a transaction</a:t>
            </a:r>
            <a:endParaRPr lang="en-US" dirty="0" smtClean="0"/>
          </a:p>
        </p:txBody>
      </p:sp>
      <p:sp>
        <p:nvSpPr>
          <p:cNvPr id="4" name="Slide Number Placeholder 3"/>
          <p:cNvSpPr>
            <a:spLocks noGrp="1"/>
          </p:cNvSpPr>
          <p:nvPr>
            <p:ph type="sldNum" sz="quarter" idx="5"/>
          </p:nvPr>
        </p:nvSpPr>
        <p:spPr/>
        <p:txBody>
          <a:bodyPr/>
          <a:lstStyle/>
          <a:p>
            <a:pPr>
              <a:defRPr/>
            </a:pPr>
            <a:fld id="{02DFF401-37A1-424B-95F5-15BEE8002674}" type="slidenum">
              <a:rPr lang="en-US" smtClean="0"/>
              <a:pPr>
                <a:defRPr/>
              </a:pPr>
              <a:t>62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5EB2316-8FFE-4B40-91CA-F21BA84BD8B8}" type="slidenum">
              <a:rPr lang="en-US" smtClean="0"/>
              <a:pPr>
                <a:defRPr/>
              </a:pPr>
              <a:t>63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2AE43FF-EA2D-49EC-A753-EA23060D551E}" type="slidenum">
              <a:rPr lang="en-US" smtClean="0"/>
              <a:pPr>
                <a:defRPr/>
              </a:pPr>
              <a:t>64</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1483DE8-1E9E-4645-96B0-E0BE2D44B764}" type="slidenum">
              <a:rPr lang="en-US" smtClean="0"/>
              <a:pPr>
                <a:defRPr/>
              </a:pPr>
              <a:t>65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2C3D1-922D-4FCE-8E18-9994101761C0}" type="slidenum">
              <a:rPr lang="en-US" smtClean="0"/>
              <a:pPr fontAlgn="base">
                <a:spcBef>
                  <a:spcPct val="0"/>
                </a:spcBef>
                <a:spcAft>
                  <a:spcPct val="0"/>
                </a:spcAft>
                <a:defRPr/>
              </a:pPr>
              <a:t>66</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8C75184-C8BB-40D6-9169-196E114D9C2B}" type="slidenum">
              <a:rPr lang="en-US" smtClean="0"/>
              <a:pPr>
                <a:defRPr/>
              </a:pPr>
              <a:t>68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B5989C6-8399-42F8-9EE5-CC1318EB5578}" type="slidenum">
              <a:rPr lang="en-US" smtClean="0"/>
              <a:pPr>
                <a:defRPr/>
              </a:pPr>
              <a:t>69</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Billing, you select First Notice</a:t>
            </a:r>
            <a:r>
              <a:rPr lang="en-US" baseline="0" dirty="0" smtClean="0"/>
              <a:t>, Second Notice, Intent to Suspend for councils. First Notice, Second Notice and Final Notice for Assemblies. </a:t>
            </a:r>
            <a:endParaRPr lang="en-US" dirty="0"/>
          </a:p>
        </p:txBody>
      </p:sp>
      <p:sp>
        <p:nvSpPr>
          <p:cNvPr id="4" name="Slide Number Placeholder 3"/>
          <p:cNvSpPr>
            <a:spLocks noGrp="1"/>
          </p:cNvSpPr>
          <p:nvPr>
            <p:ph type="sldNum" sz="quarter" idx="10"/>
          </p:nvPr>
        </p:nvSpPr>
        <p:spPr/>
        <p:txBody>
          <a:bodyPr/>
          <a:lstStyle/>
          <a:p>
            <a:pPr>
              <a:defRPr/>
            </a:pPr>
            <a:fld id="{91245BCB-109A-4C09-8F80-B3E2D7BF46FD}" type="slidenum">
              <a:rPr lang="en-US" smtClean="0"/>
              <a:pPr>
                <a:defRPr/>
              </a:pPr>
              <a:t>71</a:t>
            </a:fld>
            <a:endParaRPr lang="en-US" dirty="0"/>
          </a:p>
        </p:txBody>
      </p:sp>
    </p:spTree>
    <p:extLst>
      <p:ext uri="{BB962C8B-B14F-4D97-AF65-F5344CB8AC3E}">
        <p14:creationId xmlns:p14="http://schemas.microsoft.com/office/powerpoint/2010/main" val="213561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Recommend preparing a File Copy first and save it.</a:t>
            </a:r>
            <a:r>
              <a:rPr lang="en-US" baseline="0" dirty="0" smtClean="0"/>
              <a:t> After assuring that information is correct, proceed to generate Mail and Email notices. Email notices are sent at once as an email </a:t>
            </a:r>
            <a:r>
              <a:rPr lang="en-US" baseline="0" dirty="0" err="1" smtClean="0"/>
              <a:t>attachement</a:t>
            </a:r>
            <a:r>
              <a:rPr lang="en-US" baseline="0" dirty="0" smtClean="0"/>
              <a:t>. Mail notices must be printed and mailed. The Financial Secretary does this.</a:t>
            </a:r>
            <a:endParaRPr lang="en-US" dirty="0" smtClean="0"/>
          </a:p>
        </p:txBody>
      </p:sp>
      <p:sp>
        <p:nvSpPr>
          <p:cNvPr id="4" name="Slide Number Placeholder 3"/>
          <p:cNvSpPr>
            <a:spLocks noGrp="1"/>
          </p:cNvSpPr>
          <p:nvPr>
            <p:ph type="sldNum" sz="quarter" idx="5"/>
          </p:nvPr>
        </p:nvSpPr>
        <p:spPr/>
        <p:txBody>
          <a:bodyPr/>
          <a:lstStyle/>
          <a:p>
            <a:pPr>
              <a:defRPr/>
            </a:pPr>
            <a:fld id="{8B883A25-8B29-4B1A-B415-86A3DAE97B7A}" type="slidenum">
              <a:rPr lang="en-US" smtClean="0"/>
              <a:pPr>
                <a:defRPr/>
              </a:pPr>
              <a:t>72</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697CEA8F-6E30-4F55-A9AA-D77A98C1CE08}" type="slidenum">
              <a:rPr lang="en-US" smtClean="0"/>
              <a:pPr>
                <a:defRPr/>
              </a:pPr>
              <a:t>74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2B9E2F-041B-4B97-B682-C401078C3433}" type="slidenum">
              <a:rPr lang="en-US" smtClean="0"/>
              <a:pPr fontAlgn="base">
                <a:spcBef>
                  <a:spcPct val="0"/>
                </a:spcBef>
                <a:spcAft>
                  <a:spcPct val="0"/>
                </a:spcAft>
                <a:defRPr/>
              </a:pPr>
              <a:t>9</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You can print</a:t>
            </a:r>
            <a:r>
              <a:rPr lang="en-US" baseline="0" dirty="0" smtClean="0"/>
              <a:t> the cards on blank card stock #4817 for councils, #4818 for assemblies</a:t>
            </a:r>
            <a:endParaRPr lang="en-US" dirty="0" smtClean="0"/>
          </a:p>
        </p:txBody>
      </p:sp>
      <p:sp>
        <p:nvSpPr>
          <p:cNvPr id="4" name="Slide Number Placeholder 3"/>
          <p:cNvSpPr>
            <a:spLocks noGrp="1"/>
          </p:cNvSpPr>
          <p:nvPr>
            <p:ph type="sldNum" sz="quarter" idx="5"/>
          </p:nvPr>
        </p:nvSpPr>
        <p:spPr/>
        <p:txBody>
          <a:bodyPr/>
          <a:lstStyle/>
          <a:p>
            <a:pPr>
              <a:defRPr/>
            </a:pPr>
            <a:fld id="{8631F8EC-2477-429C-800D-5385A44F046B}" type="slidenum">
              <a:rPr lang="en-US" smtClean="0"/>
              <a:pPr>
                <a:defRPr/>
              </a:pPr>
              <a:t>75</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You can manually type in</a:t>
            </a:r>
            <a:r>
              <a:rPr lang="en-US" baseline="0" dirty="0" smtClean="0"/>
              <a:t> the name, member number, degree and dues paid to date.</a:t>
            </a:r>
            <a:endParaRPr lang="en-US" dirty="0" smtClean="0"/>
          </a:p>
        </p:txBody>
      </p:sp>
      <p:sp>
        <p:nvSpPr>
          <p:cNvPr id="4" name="Slide Number Placeholder 3"/>
          <p:cNvSpPr>
            <a:spLocks noGrp="1"/>
          </p:cNvSpPr>
          <p:nvPr>
            <p:ph type="sldNum" sz="quarter" idx="5"/>
          </p:nvPr>
        </p:nvSpPr>
        <p:spPr/>
        <p:txBody>
          <a:bodyPr/>
          <a:lstStyle/>
          <a:p>
            <a:pPr>
              <a:defRPr/>
            </a:pPr>
            <a:fld id="{0F5048CA-5AB1-47FB-A0C7-9048B7E84DDE}" type="slidenum">
              <a:rPr lang="en-US" smtClean="0"/>
              <a:pPr>
                <a:defRPr/>
              </a:pPr>
              <a:t>77</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14BF46-0C8B-4311-8274-0C42F3979FF4}" type="slidenum">
              <a:rPr lang="en-US" smtClean="0"/>
              <a:pPr>
                <a:defRPr/>
              </a:pPr>
              <a:t>80</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C432D0B-F554-4008-AA68-D8C8FA287B04}" type="slidenum">
              <a:rPr lang="en-US" smtClean="0"/>
              <a:pPr>
                <a:defRPr/>
              </a:pPr>
              <a:t>81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varieties of Journals &amp; Ledger Reports are available.</a:t>
            </a:r>
            <a:r>
              <a:rPr lang="en-US" baseline="0" dirty="0" smtClean="0"/>
              <a:t> Try them to see what meets your needs. Can be output to PDF or Excel File.</a:t>
            </a:r>
            <a:endParaRPr lang="en-US" dirty="0"/>
          </a:p>
        </p:txBody>
      </p:sp>
      <p:sp>
        <p:nvSpPr>
          <p:cNvPr id="4" name="Slide Number Placeholder 3"/>
          <p:cNvSpPr>
            <a:spLocks noGrp="1"/>
          </p:cNvSpPr>
          <p:nvPr>
            <p:ph type="sldNum" sz="quarter" idx="10"/>
          </p:nvPr>
        </p:nvSpPr>
        <p:spPr/>
        <p:txBody>
          <a:bodyPr/>
          <a:lstStyle/>
          <a:p>
            <a:pPr>
              <a:defRPr/>
            </a:pPr>
            <a:fld id="{91245BCB-109A-4C09-8F80-B3E2D7BF46FD}" type="slidenum">
              <a:rPr lang="en-US" smtClean="0"/>
              <a:pPr>
                <a:defRPr/>
              </a:pPr>
              <a:t>85</a:t>
            </a:fld>
            <a:endParaRPr lang="en-US" dirty="0"/>
          </a:p>
        </p:txBody>
      </p:sp>
    </p:spTree>
    <p:extLst>
      <p:ext uri="{BB962C8B-B14F-4D97-AF65-F5344CB8AC3E}">
        <p14:creationId xmlns:p14="http://schemas.microsoft.com/office/powerpoint/2010/main" val="3799551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76597EF-A7CB-4CE2-AF3B-4D84E2E0BEA1}" type="slidenum">
              <a:rPr lang="en-US" smtClean="0"/>
              <a:pPr>
                <a:defRPr/>
              </a:pPr>
              <a:t>86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smtClean="0"/>
          </a:p>
        </p:txBody>
      </p:sp>
      <p:sp>
        <p:nvSpPr>
          <p:cNvPr id="4" name="Slide Number Placeholder 3"/>
          <p:cNvSpPr>
            <a:spLocks noGrp="1"/>
          </p:cNvSpPr>
          <p:nvPr>
            <p:ph type="sldNum" sz="quarter" idx="5"/>
          </p:nvPr>
        </p:nvSpPr>
        <p:spPr/>
        <p:txBody>
          <a:bodyPr/>
          <a:lstStyle/>
          <a:p>
            <a:pPr>
              <a:defRPr/>
            </a:pPr>
            <a:fld id="{185043FF-A1D4-4652-9F63-2261811489A7}" type="slidenum">
              <a:rPr lang="en-US" smtClean="0"/>
              <a:pPr>
                <a:defRPr/>
              </a:pPr>
              <a:t>87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74D007C-E52C-4BCA-8C17-02B092E94D4D}" type="slidenum">
              <a:rPr lang="en-US" smtClean="0"/>
              <a:pPr>
                <a:defRPr/>
              </a:pPr>
              <a:t>88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a:lstStyle/>
          <a:p>
            <a:pPr>
              <a:defRPr/>
            </a:pPr>
            <a:fld id="{D4F1F425-8905-49CF-860A-9CB16D6F5BF7}" type="slidenum">
              <a:rPr lang="en-US"/>
              <a:pPr>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After setting up sub classes, you must go to individual member</a:t>
            </a:r>
            <a:r>
              <a:rPr lang="en-US" baseline="0" dirty="0" smtClean="0"/>
              <a:t> records to place the members into the sub class</a:t>
            </a:r>
            <a:endParaRPr lang="en-US" dirty="0" smtClean="0"/>
          </a:p>
        </p:txBody>
      </p:sp>
      <p:sp>
        <p:nvSpPr>
          <p:cNvPr id="4" name="Slide Number Placeholder 3"/>
          <p:cNvSpPr>
            <a:spLocks noGrp="1"/>
          </p:cNvSpPr>
          <p:nvPr>
            <p:ph type="sldNum" sz="quarter" idx="5"/>
          </p:nvPr>
        </p:nvSpPr>
        <p:spPr/>
        <p:txBody>
          <a:bodyPr/>
          <a:lstStyle/>
          <a:p>
            <a:pPr>
              <a:defRPr/>
            </a:pPr>
            <a:fld id="{8711EAF3-8080-4336-83EE-706D034905A6}" type="slidenum">
              <a:rPr lang="en-US" smtClean="0"/>
              <a:pPr>
                <a:defRPr/>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a:lstStyle/>
          <a:p>
            <a:pPr>
              <a:defRPr/>
            </a:pPr>
            <a:fld id="{9EB460B7-01BC-42EF-AFF8-D524089BFFDD}" type="slidenum">
              <a:rPr lang="en-US"/>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When adding expense</a:t>
            </a:r>
            <a:r>
              <a:rPr lang="en-US" baseline="0" dirty="0" smtClean="0"/>
              <a:t> sub accounts, you may select suggested sub accounts from a drop down list for Church Activities, Community Activities, Youth Activities. These match the charitable disbursements on the Annual survey of Fraternal Activity Form making it easier to complete the report.</a:t>
            </a:r>
            <a:endParaRPr lang="en-US" dirty="0" smtClean="0"/>
          </a:p>
        </p:txBody>
      </p:sp>
      <p:sp>
        <p:nvSpPr>
          <p:cNvPr id="34820" name="Slide Number Placeholder 3"/>
          <p:cNvSpPr>
            <a:spLocks noGrp="1"/>
          </p:cNvSpPr>
          <p:nvPr>
            <p:ph type="sldNum" sz="quarter" idx="5"/>
          </p:nvPr>
        </p:nvSpPr>
        <p:spPr bwMode="auto">
          <a:ln>
            <a:miter lim="800000"/>
            <a:headEnd/>
            <a:tailEnd/>
          </a:ln>
        </p:spPr>
        <p:txBody>
          <a:bodyPr/>
          <a:lstStyle/>
          <a:p>
            <a:pPr>
              <a:defRPr/>
            </a:pPr>
            <a:fld id="{502E4444-0212-46C8-BB75-532A9EB7139F}" type="slidenum">
              <a:rPr lang="en-US"/>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E2CD6AA7-435E-434E-93D0-7F2C02AFE0EB}" type="datetime1">
              <a:rPr lang="en-US"/>
              <a:pPr>
                <a:defRPr/>
              </a:pPr>
              <a:t>4/18/2013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43C63CD-D4CC-4E3F-B6CE-26D66CFD2696}" type="slidenum">
              <a:rPr lang="en-US"/>
              <a:pPr>
                <a:defRPr/>
              </a:pPr>
              <a:t>‹#›</a:t>
            </a:fld>
            <a:endParaRPr lang="en-US" dirty="0"/>
          </a:p>
        </p:txBody>
      </p:sp>
    </p:spTree>
    <p:extLst>
      <p:ext uri="{BB962C8B-B14F-4D97-AF65-F5344CB8AC3E}">
        <p14:creationId xmlns:p14="http://schemas.microsoft.com/office/powerpoint/2010/main" val="350599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5C93258-DCD9-490C-B23A-7EAACB1E820F}" type="datetime1">
              <a:rPr lang="en-US"/>
              <a:pPr>
                <a:defRPr/>
              </a:pPr>
              <a:t>4/18/2013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BAC3F7A-2082-4D4D-9BE6-EF47E6F6A531}" type="slidenum">
              <a:rPr lang="en-US"/>
              <a:pPr>
                <a:defRPr/>
              </a:pPr>
              <a:t>‹#›</a:t>
            </a:fld>
            <a:endParaRPr lang="en-US" dirty="0"/>
          </a:p>
        </p:txBody>
      </p:sp>
    </p:spTree>
    <p:extLst>
      <p:ext uri="{BB962C8B-B14F-4D97-AF65-F5344CB8AC3E}">
        <p14:creationId xmlns:p14="http://schemas.microsoft.com/office/powerpoint/2010/main" val="1645362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93827DB-79ED-4BD3-AF21-44E44B6853F5}" type="datetime1">
              <a:rPr lang="en-US"/>
              <a:pPr>
                <a:defRPr/>
              </a:pPr>
              <a:t>4/18/2013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2AB1D9B-8D54-4031-95A9-16D260498D03}" type="slidenum">
              <a:rPr lang="en-US"/>
              <a:pPr>
                <a:defRPr/>
              </a:pPr>
              <a:t>‹#›</a:t>
            </a:fld>
            <a:endParaRPr lang="en-US" dirty="0"/>
          </a:p>
        </p:txBody>
      </p:sp>
    </p:spTree>
    <p:extLst>
      <p:ext uri="{BB962C8B-B14F-4D97-AF65-F5344CB8AC3E}">
        <p14:creationId xmlns:p14="http://schemas.microsoft.com/office/powerpoint/2010/main" val="360376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5FA0E58-C1D3-4F95-A8CF-8006C05F70C7}" type="datetime1">
              <a:rPr lang="en-US"/>
              <a:pPr>
                <a:defRPr/>
              </a:pPr>
              <a:t>4/18/2013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ABCAFD9-7034-423C-9EF3-0EEF60FB74EC}" type="slidenum">
              <a:rPr lang="en-US"/>
              <a:pPr>
                <a:defRPr/>
              </a:pPr>
              <a:t>‹#›</a:t>
            </a:fld>
            <a:endParaRPr lang="en-US" dirty="0"/>
          </a:p>
        </p:txBody>
      </p:sp>
    </p:spTree>
    <p:extLst>
      <p:ext uri="{BB962C8B-B14F-4D97-AF65-F5344CB8AC3E}">
        <p14:creationId xmlns:p14="http://schemas.microsoft.com/office/powerpoint/2010/main" val="4456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59FFF4A8-6F91-42E4-8747-B990653BF418}" type="datetime1">
              <a:rPr lang="en-US"/>
              <a:pPr>
                <a:defRPr/>
              </a:pPr>
              <a:t>4/18/2013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C896812-A44D-4F39-BF79-DFFD6DFAE7E5}" type="slidenum">
              <a:rPr lang="en-US"/>
              <a:pPr>
                <a:defRPr/>
              </a:pPr>
              <a:t>‹#›</a:t>
            </a:fld>
            <a:endParaRPr lang="en-US" dirty="0"/>
          </a:p>
        </p:txBody>
      </p:sp>
    </p:spTree>
    <p:extLst>
      <p:ext uri="{BB962C8B-B14F-4D97-AF65-F5344CB8AC3E}">
        <p14:creationId xmlns:p14="http://schemas.microsoft.com/office/powerpoint/2010/main" val="3433192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7F0CDAE-D5CC-4ED2-9A66-025654E8F1AA}" type="datetime1">
              <a:rPr lang="en-US"/>
              <a:pPr>
                <a:defRPr/>
              </a:pPr>
              <a:t>4/18/2013</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EADC38D4-654A-4038-BD7F-0B40FB6B558E}" type="slidenum">
              <a:rPr lang="en-US"/>
              <a:pPr>
                <a:defRPr/>
              </a:pPr>
              <a:t>‹#›</a:t>
            </a:fld>
            <a:endParaRPr lang="en-US" dirty="0"/>
          </a:p>
        </p:txBody>
      </p:sp>
    </p:spTree>
    <p:extLst>
      <p:ext uri="{BB962C8B-B14F-4D97-AF65-F5344CB8AC3E}">
        <p14:creationId xmlns:p14="http://schemas.microsoft.com/office/powerpoint/2010/main" val="920950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0E838B6E-F916-4995-9E7A-7F14B8F680F3}" type="datetime1">
              <a:rPr lang="en-US"/>
              <a:pPr>
                <a:defRPr/>
              </a:pPr>
              <a:t>4/18/2013</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6B1537B9-67B6-4FE4-8EFD-E803530ABC5A}" type="slidenum">
              <a:rPr lang="en-US"/>
              <a:pPr>
                <a:defRPr/>
              </a:pPr>
              <a:t>‹#›</a:t>
            </a:fld>
            <a:endParaRPr lang="en-US" dirty="0"/>
          </a:p>
        </p:txBody>
      </p:sp>
    </p:spTree>
    <p:extLst>
      <p:ext uri="{BB962C8B-B14F-4D97-AF65-F5344CB8AC3E}">
        <p14:creationId xmlns:p14="http://schemas.microsoft.com/office/powerpoint/2010/main" val="161140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933B98AA-C316-4592-9982-307D09ADAEF4}" type="datetime1">
              <a:rPr lang="en-US"/>
              <a:pPr>
                <a:defRPr/>
              </a:pPr>
              <a:t>4/18/2013</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55449087-9708-413F-B8B2-976C66832223}" type="slidenum">
              <a:rPr lang="en-US"/>
              <a:pPr>
                <a:defRPr/>
              </a:pPr>
              <a:t>‹#›</a:t>
            </a:fld>
            <a:endParaRPr lang="en-US" dirty="0"/>
          </a:p>
        </p:txBody>
      </p:sp>
    </p:spTree>
    <p:extLst>
      <p:ext uri="{BB962C8B-B14F-4D97-AF65-F5344CB8AC3E}">
        <p14:creationId xmlns:p14="http://schemas.microsoft.com/office/powerpoint/2010/main" val="96993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EB7EC29-21DF-4FEE-983B-F4154B2C576C}" type="datetime1">
              <a:rPr lang="en-US"/>
              <a:pPr>
                <a:defRPr/>
              </a:pPr>
              <a:t>4/18/2013</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3BABA61-4217-4F5C-A754-9F9F0E1DD9A7}" type="slidenum">
              <a:rPr lang="en-US"/>
              <a:pPr>
                <a:defRPr/>
              </a:pPr>
              <a:t>‹#›</a:t>
            </a:fld>
            <a:endParaRPr lang="en-US" dirty="0"/>
          </a:p>
        </p:txBody>
      </p:sp>
    </p:spTree>
    <p:extLst>
      <p:ext uri="{BB962C8B-B14F-4D97-AF65-F5344CB8AC3E}">
        <p14:creationId xmlns:p14="http://schemas.microsoft.com/office/powerpoint/2010/main" val="527879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E72C837C-A6CB-4DF6-8F02-F8C8B85DD3D9}" type="datetime1">
              <a:rPr lang="en-US"/>
              <a:pPr>
                <a:defRPr/>
              </a:pPr>
              <a:t>4/18/2013</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28AE6D3-DC25-4282-9E83-BB30B3939A36}" type="slidenum">
              <a:rPr lang="en-US"/>
              <a:pPr>
                <a:defRPr/>
              </a:pPr>
              <a:t>‹#›</a:t>
            </a:fld>
            <a:endParaRPr lang="en-US" dirty="0"/>
          </a:p>
        </p:txBody>
      </p:sp>
    </p:spTree>
    <p:extLst>
      <p:ext uri="{BB962C8B-B14F-4D97-AF65-F5344CB8AC3E}">
        <p14:creationId xmlns:p14="http://schemas.microsoft.com/office/powerpoint/2010/main" val="305370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F027FA46-90EF-48A6-BC29-90C22525116E}" type="datetime1">
              <a:rPr lang="en-US"/>
              <a:pPr>
                <a:defRPr/>
              </a:pPr>
              <a:t>4/18/2013</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81AA5CC7-CD34-4595-84D1-3188D7CE1ECD}" type="slidenum">
              <a:rPr lang="en-US"/>
              <a:pPr>
                <a:defRPr/>
              </a:pPr>
              <a:t>‹#›</a:t>
            </a:fld>
            <a:endParaRPr lang="en-US" dirty="0"/>
          </a:p>
        </p:txBody>
      </p:sp>
    </p:spTree>
    <p:extLst>
      <p:ext uri="{BB962C8B-B14F-4D97-AF65-F5344CB8AC3E}">
        <p14:creationId xmlns:p14="http://schemas.microsoft.com/office/powerpoint/2010/main" val="246098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fld id="{8BE62E37-3930-49F4-AB77-CB79D5DE3C00}" type="datetime1">
              <a:rPr lang="en-US"/>
              <a:pPr>
                <a:defRPr/>
              </a:pPr>
              <a:t>4/18/2013</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82B5667C-ABF4-442E-9D58-5A4408E9C99C}" type="slidenum">
              <a:rPr lang="en-US"/>
              <a:pPr>
                <a:defRPr/>
              </a:pPr>
              <a:t>‹#›</a:t>
            </a:fld>
            <a:endParaRPr 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dk1" tx1="lt1" bg2="dk2"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31" r:id="rId9"/>
    <p:sldLayoutId id="2147484329" r:id="rId10"/>
    <p:sldLayoutId id="2147484330" r:id="rId11"/>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FEB80A"/>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FEB80A"/>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00ADDC"/>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4876800"/>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 and </a:t>
            </a:r>
            <a:r>
              <a:rPr lang="en-US" sz="6000" dirty="0" smtClean="0">
                <a:solidFill>
                  <a:schemeClr val="accent3">
                    <a:lumMod val="20000"/>
                    <a:lumOff val="80000"/>
                  </a:schemeClr>
                </a:solidFill>
              </a:rPr>
              <a:t>    C</a:t>
            </a:r>
            <a:r>
              <a:rPr sz="6000" dirty="0" smtClean="0">
                <a:solidFill>
                  <a:schemeClr val="accent3">
                    <a:lumMod val="20000"/>
                    <a:lumOff val="80000"/>
                  </a:schemeClr>
                </a:solidFill>
              </a:rPr>
              <a:t>ouncil Accounting </a:t>
            </a:r>
            <a:br>
              <a:rPr sz="6000" dirty="0" smtClean="0">
                <a:solidFill>
                  <a:schemeClr val="accent3">
                    <a:lumMod val="20000"/>
                    <a:lumOff val="80000"/>
                  </a:schemeClr>
                </a:solidFill>
              </a:rPr>
            </a:br>
            <a:r>
              <a:rPr sz="6000" dirty="0" smtClean="0">
                <a:solidFill>
                  <a:schemeClr val="accent3">
                    <a:lumMod val="20000"/>
                    <a:lumOff val="80000"/>
                  </a:schemeClr>
                </a:solidFill>
              </a:rPr>
              <a:t>for </a:t>
            </a:r>
            <a:br>
              <a:rPr sz="6000" dirty="0" smtClean="0">
                <a:solidFill>
                  <a:schemeClr val="accent3">
                    <a:lumMod val="20000"/>
                    <a:lumOff val="80000"/>
                  </a:schemeClr>
                </a:solidFill>
              </a:rPr>
            </a:br>
            <a:r>
              <a:rPr sz="6000" dirty="0" smtClean="0">
                <a:solidFill>
                  <a:schemeClr val="accent3">
                    <a:lumMod val="20000"/>
                    <a:lumOff val="80000"/>
                  </a:schemeClr>
                </a:solidFill>
              </a:rPr>
              <a:t>Financial Secretaries</a:t>
            </a:r>
            <a:endParaRPr sz="6000" dirty="0">
              <a:solidFill>
                <a:schemeClr val="accent3">
                  <a:lumMod val="20000"/>
                  <a:lumOff val="8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p:cNvPicPr>
            <a:picLocks noChangeAspect="1" noChangeArrowheads="1"/>
          </p:cNvPicPr>
          <p:nvPr/>
        </p:nvPicPr>
        <p:blipFill>
          <a:blip r:embed="rId3">
            <a:extLst>
              <a:ext uri="{28A0092B-C50C-407E-A947-70E740481C1C}">
                <a14:useLocalDpi xmlns:a14="http://schemas.microsoft.com/office/drawing/2010/main" val="0"/>
              </a:ext>
            </a:extLst>
          </a:blip>
          <a:srcRect l="12941" t="22917" r="31177" b="6250"/>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0" y="4953000"/>
            <a:ext cx="1600200" cy="1146175"/>
          </a:xfrm>
          <a:prstGeom prst="wedgeRoundRectCallout">
            <a:avLst>
              <a:gd name="adj1" fmla="val 68822"/>
              <a:gd name="adj2" fmla="val 336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noFill/>
            </a:endParaRPr>
          </a:p>
        </p:txBody>
      </p:sp>
      <p:sp>
        <p:nvSpPr>
          <p:cNvPr id="5" name="TextBox 4"/>
          <p:cNvSpPr txBox="1"/>
          <p:nvPr/>
        </p:nvSpPr>
        <p:spPr>
          <a:xfrm>
            <a:off x="0" y="2895600"/>
            <a:ext cx="1524000" cy="1200150"/>
          </a:xfrm>
          <a:prstGeom prst="rect">
            <a:avLst/>
          </a:prstGeom>
          <a:solidFill>
            <a:schemeClr val="tx1">
              <a:lumMod val="85000"/>
            </a:schemeClr>
          </a:solidFill>
        </p:spPr>
        <p:txBody>
          <a:bodyPr>
            <a:spAutoFit/>
          </a:bodyPr>
          <a:lstStyle/>
          <a:p>
            <a:pPr fontAlgn="auto">
              <a:spcBef>
                <a:spcPts val="0"/>
              </a:spcBef>
              <a:spcAft>
                <a:spcPts val="0"/>
              </a:spcAft>
              <a:defRPr/>
            </a:pPr>
            <a:r>
              <a:rPr lang="en-US" dirty="0">
                <a:solidFill>
                  <a:schemeClr val="bg1"/>
                </a:solidFill>
                <a:latin typeface="+mn-lt"/>
                <a:cs typeface="+mn-cs"/>
              </a:rPr>
              <a:t>Set-up billing information for members and vendors. </a:t>
            </a:r>
          </a:p>
        </p:txBody>
      </p:sp>
      <p:sp>
        <p:nvSpPr>
          <p:cNvPr id="6" name="TextBox 5"/>
          <p:cNvSpPr txBox="1"/>
          <p:nvPr/>
        </p:nvSpPr>
        <p:spPr>
          <a:xfrm>
            <a:off x="0" y="5029200"/>
            <a:ext cx="1524000" cy="1328738"/>
          </a:xfrm>
          <a:prstGeom prst="wedgeRoundRectCallout">
            <a:avLst>
              <a:gd name="adj1" fmla="val 72270"/>
              <a:gd name="adj2" fmla="val 17389"/>
              <a:gd name="adj3" fmla="val 16667"/>
            </a:avLst>
          </a:prstGeom>
          <a:solidFill>
            <a:schemeClr val="tx1">
              <a:lumMod val="85000"/>
            </a:schemeClr>
          </a:solidFill>
        </p:spPr>
        <p:txBody>
          <a:bodyPr>
            <a:spAutoFit/>
          </a:bodyPr>
          <a:lstStyle/>
          <a:p>
            <a:pPr fontAlgn="auto">
              <a:spcBef>
                <a:spcPts val="0"/>
              </a:spcBef>
              <a:spcAft>
                <a:spcPts val="0"/>
              </a:spcAft>
              <a:defRPr/>
            </a:pPr>
            <a:r>
              <a:rPr lang="en-US" dirty="0">
                <a:solidFill>
                  <a:schemeClr val="bg1"/>
                </a:solidFill>
                <a:latin typeface="+mn-lt"/>
                <a:cs typeface="+mn-cs"/>
              </a:rPr>
              <a:t>Note: Remittance name now changeable   </a:t>
            </a:r>
          </a:p>
        </p:txBody>
      </p:sp>
      <p:sp>
        <p:nvSpPr>
          <p:cNvPr id="12294" name="TextBox 7"/>
          <p:cNvSpPr txBox="1">
            <a:spLocks noChangeArrowheads="1"/>
          </p:cNvSpPr>
          <p:nvPr/>
        </p:nvSpPr>
        <p:spPr bwMode="auto">
          <a:xfrm>
            <a:off x="1981200" y="2590800"/>
            <a:ext cx="1600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US Dollar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smtClean="0"/>
          </a:p>
        </p:txBody>
      </p:sp>
      <p:sp>
        <p:nvSpPr>
          <p:cNvPr id="4" name="TextBox 3"/>
          <p:cNvSpPr txBox="1"/>
          <p:nvPr/>
        </p:nvSpPr>
        <p:spPr>
          <a:xfrm>
            <a:off x="3048000" y="4495800"/>
            <a:ext cx="3733800" cy="64611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Expense report showing accounts and events information.</a:t>
            </a:r>
          </a:p>
        </p:txBody>
      </p:sp>
      <p:pic>
        <p:nvPicPr>
          <p:cNvPr id="133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846" t="20145" r="26459" b="5208"/>
          <a:stretch>
            <a:fillRect/>
          </a:stretch>
        </p:blipFill>
        <p:spPr>
          <a:xfrm>
            <a:off x="0" y="0"/>
            <a:ext cx="9144000" cy="6858000"/>
          </a:xfrm>
          <a:noFill/>
        </p:spPr>
      </p:pic>
      <p:sp>
        <p:nvSpPr>
          <p:cNvPr id="5" name="Rounded Rectangular Callout 4"/>
          <p:cNvSpPr/>
          <p:nvPr/>
        </p:nvSpPr>
        <p:spPr>
          <a:xfrm>
            <a:off x="7543800" y="685800"/>
            <a:ext cx="1600200" cy="2209800"/>
          </a:xfrm>
          <a:prstGeom prst="wedgeRoundRectCallout">
            <a:avLst>
              <a:gd name="adj1" fmla="val -82410"/>
              <a:gd name="adj2" fmla="val -32387"/>
              <a:gd name="adj3" fmla="val 16667"/>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dirty="0">
                <a:solidFill>
                  <a:schemeClr val="bg1"/>
                </a:solidFill>
              </a:rPr>
              <a:t>Dues statement  now shows  the optional dues remittance  name.         </a:t>
            </a:r>
          </a:p>
        </p:txBody>
      </p:sp>
      <p:sp>
        <p:nvSpPr>
          <p:cNvPr id="13318" name="TextBox 6"/>
          <p:cNvSpPr txBox="1">
            <a:spLocks noChangeArrowheads="1"/>
          </p:cNvSpPr>
          <p:nvPr/>
        </p:nvSpPr>
        <p:spPr bwMode="auto">
          <a:xfrm>
            <a:off x="5486400" y="914400"/>
            <a:ext cx="1524000"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
        <p:nvSpPr>
          <p:cNvPr id="13319" name="TextBox 5"/>
          <p:cNvSpPr txBox="1">
            <a:spLocks noChangeArrowheads="1"/>
          </p:cNvSpPr>
          <p:nvPr/>
        </p:nvSpPr>
        <p:spPr bwMode="auto">
          <a:xfrm rot="10800000" flipV="1">
            <a:off x="5334000" y="9699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solidFill>
                  <a:schemeClr val="bg1"/>
                </a:solidFill>
              </a:rPr>
              <a:t>O’NEILL KNIGHTS OF COLUMBUS #701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smtClean="0"/>
          </a:p>
        </p:txBody>
      </p:sp>
      <p:pic>
        <p:nvPicPr>
          <p:cNvPr id="14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248400"/>
          </a:xfrm>
        </p:spPr>
      </p:pic>
      <p:sp>
        <p:nvSpPr>
          <p:cNvPr id="8" name="TextBox 7"/>
          <p:cNvSpPr txBox="1"/>
          <p:nvPr/>
        </p:nvSpPr>
        <p:spPr>
          <a:xfrm>
            <a:off x="2743200" y="6400800"/>
            <a:ext cx="50292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cs typeface="+mn-cs"/>
              </a:rPr>
              <a:t>Establish the class list and amounts to assess  </a:t>
            </a:r>
          </a:p>
        </p:txBody>
      </p:sp>
      <p:sp>
        <p:nvSpPr>
          <p:cNvPr id="10" name="Rounded Rectangular Callout 9"/>
          <p:cNvSpPr/>
          <p:nvPr/>
        </p:nvSpPr>
        <p:spPr>
          <a:xfrm>
            <a:off x="609600" y="2667000"/>
            <a:ext cx="2057400" cy="838200"/>
          </a:xfrm>
          <a:prstGeom prst="wedgeRoundRectCallout">
            <a:avLst>
              <a:gd name="adj1" fmla="val 92428"/>
              <a:gd name="adj2" fmla="val -9356"/>
              <a:gd name="adj3" fmla="val 16667"/>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Determine regular and honorary assessment amounts</a:t>
            </a:r>
          </a:p>
        </p:txBody>
      </p:sp>
      <p:sp>
        <p:nvSpPr>
          <p:cNvPr id="11" name="Rounded Rectangular Callout 10"/>
          <p:cNvSpPr/>
          <p:nvPr/>
        </p:nvSpPr>
        <p:spPr>
          <a:xfrm>
            <a:off x="609600" y="4343400"/>
            <a:ext cx="2362200" cy="381000"/>
          </a:xfrm>
          <a:prstGeom prst="wedgeRoundRectCallout">
            <a:avLst>
              <a:gd name="adj1" fmla="val 76047"/>
              <a:gd name="adj2" fmla="val -18790"/>
              <a:gd name="adj3" fmla="val 16667"/>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Sub classes and amounts</a:t>
            </a:r>
          </a:p>
        </p:txBody>
      </p:sp>
      <p:sp>
        <p:nvSpPr>
          <p:cNvPr id="12" name="Rounded Rectangular Callout 11"/>
          <p:cNvSpPr/>
          <p:nvPr/>
        </p:nvSpPr>
        <p:spPr>
          <a:xfrm>
            <a:off x="609600" y="5105400"/>
            <a:ext cx="1524000" cy="381000"/>
          </a:xfrm>
          <a:prstGeom prst="wedgeRoundRectCallout">
            <a:avLst>
              <a:gd name="adj1" fmla="val 58566"/>
              <a:gd name="adj2" fmla="val 11568"/>
              <a:gd name="adj3" fmla="val 16667"/>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Add classes here</a:t>
            </a:r>
          </a:p>
        </p:txBody>
      </p:sp>
      <p:sp>
        <p:nvSpPr>
          <p:cNvPr id="13" name="TextBox 12"/>
          <p:cNvSpPr txBox="1"/>
          <p:nvPr/>
        </p:nvSpPr>
        <p:spPr>
          <a:xfrm>
            <a:off x="2133600" y="5181600"/>
            <a:ext cx="1371600" cy="261938"/>
          </a:xfrm>
          <a:prstGeom prst="rect">
            <a:avLst/>
          </a:prstGeom>
          <a:noFill/>
        </p:spPr>
        <p:txBody>
          <a:bodyPr>
            <a:spAutoFit/>
          </a:bodyPr>
          <a:lstStyle/>
          <a:p>
            <a:pPr>
              <a:defRPr/>
            </a:pPr>
            <a:r>
              <a:rPr lang="en-US" sz="1100" dirty="0">
                <a:solidFill>
                  <a:schemeClr val="bg1">
                    <a:lumMod val="75000"/>
                    <a:lumOff val="25000"/>
                  </a:schemeClr>
                </a:solidFill>
                <a:cs typeface="+mn-cs"/>
              </a:rPr>
              <a:t>     </a:t>
            </a:r>
            <a:r>
              <a:rPr lang="en-US" sz="1000" dirty="0">
                <a:solidFill>
                  <a:schemeClr val="bg1">
                    <a:lumMod val="75000"/>
                    <a:lumOff val="25000"/>
                  </a:schemeClr>
                </a:solidFill>
                <a:cs typeface="+mn-cs"/>
              </a:rPr>
              <a:t>Seminarian</a:t>
            </a:r>
          </a:p>
        </p:txBody>
      </p:sp>
      <p:sp>
        <p:nvSpPr>
          <p:cNvPr id="14" name="TextBox 13"/>
          <p:cNvSpPr txBox="1"/>
          <p:nvPr/>
        </p:nvSpPr>
        <p:spPr>
          <a:xfrm>
            <a:off x="2286000" y="5638800"/>
            <a:ext cx="1219200" cy="246063"/>
          </a:xfrm>
          <a:prstGeom prst="rect">
            <a:avLst/>
          </a:prstGeom>
          <a:noFill/>
        </p:spPr>
        <p:txBody>
          <a:bodyPr>
            <a:spAutoFit/>
          </a:bodyPr>
          <a:lstStyle/>
          <a:p>
            <a:pPr>
              <a:defRPr/>
            </a:pPr>
            <a:r>
              <a:rPr lang="en-US" sz="1000" dirty="0">
                <a:solidFill>
                  <a:schemeClr val="bg1">
                    <a:lumMod val="75000"/>
                    <a:lumOff val="25000"/>
                  </a:schemeClr>
                </a:solidFill>
                <a:cs typeface="+mn-cs"/>
              </a:rPr>
              <a:t>$5.00</a:t>
            </a:r>
          </a:p>
        </p:txBody>
      </p:sp>
      <p:sp>
        <p:nvSpPr>
          <p:cNvPr id="15" name="Rounded Rectangular Callout 14"/>
          <p:cNvSpPr/>
          <p:nvPr/>
        </p:nvSpPr>
        <p:spPr>
          <a:xfrm>
            <a:off x="5943600" y="3505200"/>
            <a:ext cx="2057400" cy="942975"/>
          </a:xfrm>
          <a:prstGeom prst="wedgeRoundRectCallout">
            <a:avLst>
              <a:gd name="adj1" fmla="val -64979"/>
              <a:gd name="adj2" fmla="val 104280"/>
              <a:gd name="adj3" fmla="val 16667"/>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bg1"/>
                </a:solidFill>
              </a:rPr>
              <a:t>You must also update individual member records to include them in the sub class</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568" t="23618" r="22551" b="3275"/>
          <a:stretch>
            <a:fillRect/>
          </a:stretch>
        </p:blipFill>
        <p:spPr>
          <a:xfrm>
            <a:off x="-26988" y="0"/>
            <a:ext cx="9240838" cy="6096000"/>
          </a:xfrm>
          <a:noFill/>
        </p:spPr>
      </p:pic>
      <p:sp>
        <p:nvSpPr>
          <p:cNvPr id="15364" name="TextBox 4"/>
          <p:cNvSpPr txBox="1">
            <a:spLocks noChangeArrowheads="1"/>
          </p:cNvSpPr>
          <p:nvPr/>
        </p:nvSpPr>
        <p:spPr bwMode="auto">
          <a:xfrm rot="10800000" flipV="1">
            <a:off x="1219200" y="6237288"/>
            <a:ext cx="6781800"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Income Accounts- Supreme and added Council Accounts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                            </a:t>
            </a:r>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747" t="23618" r="22551" b="3471"/>
          <a:stretch>
            <a:fillRect/>
          </a:stretch>
        </p:blipFill>
        <p:spPr>
          <a:xfrm>
            <a:off x="0" y="0"/>
            <a:ext cx="9101138" cy="5791200"/>
          </a:xfrm>
          <a:noFill/>
        </p:spPr>
      </p:pic>
      <p:sp>
        <p:nvSpPr>
          <p:cNvPr id="5" name="TextBox 4"/>
          <p:cNvSpPr txBox="1"/>
          <p:nvPr/>
        </p:nvSpPr>
        <p:spPr>
          <a:xfrm>
            <a:off x="3200400" y="3810000"/>
            <a:ext cx="685800" cy="369888"/>
          </a:xfrm>
          <a:prstGeom prst="rect">
            <a:avLst/>
          </a:prstGeom>
          <a:solidFill>
            <a:schemeClr val="tx1">
              <a:lumMod val="85000"/>
            </a:schemeClr>
          </a:solidFill>
          <a:ln>
            <a:solidFill>
              <a:schemeClr val="accent1"/>
            </a:solidFill>
          </a:ln>
        </p:spPr>
        <p:txBody>
          <a:bodyPr>
            <a:spAutoFit/>
          </a:bodyPr>
          <a:lstStyle/>
          <a:p>
            <a:pPr>
              <a:defRPr/>
            </a:pPr>
            <a:r>
              <a:rPr lang="en-US" sz="900" dirty="0">
                <a:solidFill>
                  <a:schemeClr val="bg1"/>
                </a:solidFill>
              </a:rPr>
              <a:t>Income </a:t>
            </a:r>
          </a:p>
          <a:p>
            <a:pPr>
              <a:defRPr/>
            </a:pPr>
            <a:r>
              <a:rPr lang="en-US" sz="900" dirty="0">
                <a:solidFill>
                  <a:schemeClr val="bg1"/>
                </a:solidFill>
              </a:rPr>
              <a:t>Expenses</a:t>
            </a:r>
          </a:p>
        </p:txBody>
      </p:sp>
      <p:sp>
        <p:nvSpPr>
          <p:cNvPr id="6" name="TextBox 5"/>
          <p:cNvSpPr txBox="1"/>
          <p:nvPr/>
        </p:nvSpPr>
        <p:spPr>
          <a:xfrm>
            <a:off x="7848600" y="3886200"/>
            <a:ext cx="990600" cy="400050"/>
          </a:xfrm>
          <a:prstGeom prst="rect">
            <a:avLst/>
          </a:prstGeom>
          <a:solidFill>
            <a:schemeClr val="tx1">
              <a:lumMod val="85000"/>
            </a:schemeClr>
          </a:solidFill>
        </p:spPr>
        <p:txBody>
          <a:bodyPr>
            <a:spAutoFit/>
          </a:bodyPr>
          <a:lstStyle/>
          <a:p>
            <a:pPr>
              <a:defRPr/>
            </a:pPr>
            <a:r>
              <a:rPr lang="en-US" sz="1000" dirty="0">
                <a:solidFill>
                  <a:schemeClr val="bg1"/>
                </a:solidFill>
              </a:rPr>
              <a:t>Activities </a:t>
            </a:r>
          </a:p>
          <a:p>
            <a:pPr>
              <a:defRPr/>
            </a:pPr>
            <a:r>
              <a:rPr lang="en-US" sz="1000" dirty="0">
                <a:solidFill>
                  <a:schemeClr val="bg1"/>
                </a:solidFill>
              </a:rPr>
              <a:t>Assessments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p:spPr>
        <p:txBody>
          <a:bodyPr>
            <a:normAutofit fontScale="90000"/>
          </a:bodyPr>
          <a:lstStyle/>
          <a:p>
            <a:pPr eaLnBrk="1" fontAlgn="auto" hangingPunct="1">
              <a:spcAft>
                <a:spcPts val="0"/>
              </a:spcAft>
              <a:defRPr/>
            </a:pPr>
            <a:r>
              <a:rPr lang="en-US" dirty="0" smtClean="0"/>
              <a:t>additional expense accounts added to the system prior to entering vouchers. The procedure is the same as with the income accounts.</a:t>
            </a:r>
            <a:endParaRPr lang="en-US" dirty="0"/>
          </a:p>
        </p:txBody>
      </p:sp>
      <p:sp>
        <p:nvSpPr>
          <p:cNvPr id="17411" name="Subtitle 2"/>
          <p:cNvSpPr>
            <a:spLocks noGrp="1"/>
          </p:cNvSpPr>
          <p:nvPr>
            <p:ph type="subTitle" idx="1"/>
          </p:nvPr>
        </p:nvSpPr>
        <p:spPr>
          <a:xfrm>
            <a:off x="533400" y="3228975"/>
            <a:ext cx="7854950" cy="1752600"/>
          </a:xfrm>
        </p:spPr>
        <p:txBody>
          <a:bodyPr/>
          <a:lstStyle/>
          <a:p>
            <a:pPr marR="0" eaLnBrk="1" hangingPunct="1"/>
            <a:endParaRPr lang="en-US" smtClean="0"/>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l="18155" t="17708" r="20937" b="3125"/>
          <a:stretch>
            <a:fillRect/>
          </a:stretch>
        </p:blipFill>
        <p:spPr bwMode="auto">
          <a:xfrm>
            <a:off x="0" y="-457200"/>
            <a:ext cx="10287000" cy="759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4800" y="1752600"/>
            <a:ext cx="1524000" cy="1754188"/>
          </a:xfrm>
          <a:prstGeom prst="rect">
            <a:avLst/>
          </a:prstGeom>
          <a:solidFill>
            <a:schemeClr val="tx1">
              <a:lumMod val="8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Do the same for expense accounts as  was done for the income accounts.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p:spPr>
        <p:txBody>
          <a:bodyPr>
            <a:normAutofit fontScale="90000"/>
          </a:bodyPr>
          <a:lstStyle/>
          <a:p>
            <a:pPr eaLnBrk="1" fontAlgn="auto" hangingPunct="1">
              <a:spcAft>
                <a:spcPts val="0"/>
              </a:spcAft>
              <a:defRPr/>
            </a:pPr>
            <a:r>
              <a:rPr lang="en-US" dirty="0" smtClean="0"/>
              <a:t>added to the system prior to entering vouchers. The procedure is the same as with the income accounts.</a:t>
            </a:r>
            <a:endParaRPr lang="en-US" dirty="0"/>
          </a:p>
        </p:txBody>
      </p:sp>
      <p:sp>
        <p:nvSpPr>
          <p:cNvPr id="18435" name="Subtitle 2"/>
          <p:cNvSpPr>
            <a:spLocks noGrp="1"/>
          </p:cNvSpPr>
          <p:nvPr>
            <p:ph type="subTitle" idx="1"/>
          </p:nvPr>
        </p:nvSpPr>
        <p:spPr>
          <a:xfrm>
            <a:off x="533400" y="3228975"/>
            <a:ext cx="7854950" cy="1752600"/>
          </a:xfrm>
        </p:spPr>
        <p:txBody>
          <a:bodyPr/>
          <a:lstStyle/>
          <a:p>
            <a:pPr marR="0" eaLnBrk="1" hangingPunct="1"/>
            <a:endParaRPr lang="en-US" smtClean="0"/>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l="7648" t="17708" r="32941" b="20833"/>
          <a:stretch>
            <a:fillRect/>
          </a:stretch>
        </p:blipFill>
        <p:spPr bwMode="auto">
          <a:xfrm>
            <a:off x="0" y="0"/>
            <a:ext cx="91313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 y="3276600"/>
            <a:ext cx="1447800" cy="1477963"/>
          </a:xfrm>
          <a:prstGeom prst="rect">
            <a:avLst/>
          </a:prstGeom>
          <a:solidFill>
            <a:schemeClr val="tx1">
              <a:lumMod val="85000"/>
            </a:schemeClr>
          </a:solidFill>
        </p:spPr>
        <p:txBody>
          <a:bodyPr>
            <a:spAutoFit/>
          </a:bodyPr>
          <a:lstStyle/>
          <a:p>
            <a:pPr fontAlgn="auto">
              <a:spcBef>
                <a:spcPts val="0"/>
              </a:spcBef>
              <a:spcAft>
                <a:spcPts val="0"/>
              </a:spcAft>
              <a:defRPr/>
            </a:pPr>
            <a:r>
              <a:rPr lang="en-US" dirty="0">
                <a:solidFill>
                  <a:schemeClr val="bg1"/>
                </a:solidFill>
                <a:latin typeface="+mn-lt"/>
                <a:cs typeface="+mn-cs"/>
              </a:rPr>
              <a:t>Add account and sub account by using this feature.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smtClean="0"/>
          </a:p>
        </p:txBody>
      </p:sp>
      <p:sp>
        <p:nvSpPr>
          <p:cNvPr id="19459" name="Content Placeholder 2"/>
          <p:cNvSpPr>
            <a:spLocks noGrp="1"/>
          </p:cNvSpPr>
          <p:nvPr>
            <p:ph idx="1"/>
          </p:nvPr>
        </p:nvSpPr>
        <p:spPr/>
        <p:txBody>
          <a:bodyPr/>
          <a:lstStyle/>
          <a:p>
            <a:pPr eaLnBrk="1" hangingPunct="1"/>
            <a:endParaRPr 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l="30977" t="22118" r="11765" b="10417"/>
          <a:stretch>
            <a:fillRect/>
          </a:stretch>
        </p:blipFill>
        <p:spPr bwMode="auto">
          <a:xfrm>
            <a:off x="-79375" y="0"/>
            <a:ext cx="924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4572000"/>
            <a:ext cx="1752600" cy="923925"/>
          </a:xfrm>
          <a:prstGeom prst="rect">
            <a:avLst/>
          </a:prstGeom>
          <a:solidFill>
            <a:schemeClr val="tx1">
              <a:lumMod val="85000"/>
            </a:schemeClr>
          </a:solidFill>
        </p:spPr>
        <p:txBody>
          <a:bodyPr>
            <a:spAutoFit/>
          </a:bodyPr>
          <a:lstStyle/>
          <a:p>
            <a:pPr fontAlgn="auto">
              <a:spcBef>
                <a:spcPts val="0"/>
              </a:spcBef>
              <a:spcAft>
                <a:spcPts val="0"/>
              </a:spcAft>
              <a:defRPr/>
            </a:pPr>
            <a:r>
              <a:rPr lang="en-US" dirty="0">
                <a:solidFill>
                  <a:schemeClr val="bg1"/>
                </a:solidFill>
                <a:latin typeface="+mn-lt"/>
                <a:cs typeface="+mn-cs"/>
              </a:rPr>
              <a:t>Add events and reasons for assessments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pic>
        <p:nvPicPr>
          <p:cNvPr id="2048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786" b="4034"/>
          <a:stretch>
            <a:fillRect/>
          </a:stretch>
        </p:blipFill>
        <p:spPr>
          <a:xfrm>
            <a:off x="0" y="0"/>
            <a:ext cx="9144000" cy="6096000"/>
          </a:xfrm>
        </p:spPr>
      </p:pic>
      <p:sp>
        <p:nvSpPr>
          <p:cNvPr id="8" name="TextBox 7"/>
          <p:cNvSpPr txBox="1"/>
          <p:nvPr/>
        </p:nvSpPr>
        <p:spPr>
          <a:xfrm>
            <a:off x="3581400" y="6172200"/>
            <a:ext cx="33528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cs typeface="+mn-cs"/>
              </a:rPr>
              <a:t>Council Payee and Payor List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 </a:t>
            </a:r>
          </a:p>
        </p:txBody>
      </p:sp>
      <p:pic>
        <p:nvPicPr>
          <p:cNvPr id="215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137" t="15154" r="22549" b="5717"/>
          <a:stretch>
            <a:fillRect/>
          </a:stretch>
        </p:blipFill>
        <p:spPr>
          <a:xfrm>
            <a:off x="0" y="0"/>
            <a:ext cx="8991600" cy="6858000"/>
          </a:xfrm>
        </p:spPr>
      </p:pic>
      <p:sp>
        <p:nvSpPr>
          <p:cNvPr id="4" name="TextBox 3"/>
          <p:cNvSpPr txBox="1"/>
          <p:nvPr/>
        </p:nvSpPr>
        <p:spPr>
          <a:xfrm>
            <a:off x="152400" y="2971800"/>
            <a:ext cx="2362200" cy="2586038"/>
          </a:xfrm>
          <a:prstGeom prst="rect">
            <a:avLst/>
          </a:prstGeom>
          <a:solidFill>
            <a:schemeClr val="tx1">
              <a:lumMod val="8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To add a Payee / Payor click on the tab Add Payee/Payor  Enter name, address  and other contact information. Adding an address here will show the address on the voucher form.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6553200" cy="769938"/>
          </a:xfrm>
          <a:prstGeom prst="rect">
            <a:avLst/>
          </a:prstGeom>
          <a:noFill/>
        </p:spPr>
        <p:txBody>
          <a:bodyPr>
            <a:spAutoFit/>
          </a:bodyPr>
          <a:lstStyle/>
          <a:p>
            <a:pPr algn="ctr">
              <a:defRPr/>
            </a:pPr>
            <a:r>
              <a:rPr lang="en-US" sz="4400" dirty="0">
                <a:solidFill>
                  <a:schemeClr val="accent3">
                    <a:lumMod val="20000"/>
                    <a:lumOff val="80000"/>
                  </a:schemeClr>
                </a:solidFill>
              </a:rPr>
              <a:t>Welcome and Orientation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7162800" cy="1446213"/>
          </a:xfrm>
          <a:prstGeom prst="rect">
            <a:avLst/>
          </a:prstGeom>
          <a:noFill/>
        </p:spPr>
        <p:txBody>
          <a:bodyPr>
            <a:spAutoFit/>
          </a:bodyPr>
          <a:lstStyle/>
          <a:p>
            <a:pPr algn="ctr">
              <a:defRPr/>
            </a:pPr>
            <a:r>
              <a:rPr lang="en-US" sz="4400" dirty="0">
                <a:solidFill>
                  <a:schemeClr val="accent3">
                    <a:lumMod val="20000"/>
                    <a:lumOff val="80000"/>
                  </a:schemeClr>
                </a:solidFill>
              </a:rPr>
              <a:t>Member Information Set-Up and Contact Record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smtClean="0"/>
          </a:p>
        </p:txBody>
      </p:sp>
      <p:pic>
        <p:nvPicPr>
          <p:cNvPr id="235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380" t="13469" r="17169" b="4034"/>
          <a:stretch>
            <a:fillRect/>
          </a:stretch>
        </p:blipFill>
        <p:spPr>
          <a:xfrm>
            <a:off x="14288" y="-152400"/>
            <a:ext cx="9129712" cy="7239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smtClean="0"/>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119" t="13469" r="14644" b="4034"/>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                                  1</a:t>
            </a:r>
          </a:p>
        </p:txBody>
      </p:sp>
      <p:pic>
        <p:nvPicPr>
          <p:cNvPr id="25603"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688" t="10870" r="12341" b="3720"/>
          <a:stretch>
            <a:fillRect/>
          </a:stretch>
        </p:blipFill>
        <p:spPr>
          <a:xfrm>
            <a:off x="0" y="0"/>
            <a:ext cx="9144000" cy="6858000"/>
          </a:xfrm>
        </p:spPr>
      </p:pic>
      <p:sp>
        <p:nvSpPr>
          <p:cNvPr id="8" name="TextBox 7"/>
          <p:cNvSpPr txBox="1"/>
          <p:nvPr/>
        </p:nvSpPr>
        <p:spPr>
          <a:xfrm>
            <a:off x="5257800" y="6096000"/>
            <a:ext cx="3657600" cy="369888"/>
          </a:xfrm>
          <a:prstGeom prst="rect">
            <a:avLst/>
          </a:prstGeom>
          <a:solidFill>
            <a:schemeClr val="tx2">
              <a:lumMod val="40000"/>
              <a:lumOff val="60000"/>
            </a:schemeClr>
          </a:solidFill>
          <a:ln>
            <a:solidFill>
              <a:schemeClr val="tx2">
                <a:lumMod val="60000"/>
                <a:lumOff val="40000"/>
              </a:schemeClr>
            </a:solidFill>
          </a:ln>
        </p:spPr>
        <p:txBody>
          <a:bodyPr>
            <a:spAutoFit/>
          </a:bodyPr>
          <a:lstStyle/>
          <a:p>
            <a:pPr>
              <a:defRPr/>
            </a:pPr>
            <a:r>
              <a:rPr lang="en-US" dirty="0">
                <a:cs typeface="+mn-cs"/>
              </a:rPr>
              <a:t>Bottom portion of member ledger</a:t>
            </a:r>
          </a:p>
        </p:txBody>
      </p:sp>
      <p:sp>
        <p:nvSpPr>
          <p:cNvPr id="25605" name="TextBox 10"/>
          <p:cNvSpPr txBox="1">
            <a:spLocks noChangeArrowheads="1"/>
          </p:cNvSpPr>
          <p:nvPr/>
        </p:nvSpPr>
        <p:spPr bwMode="auto">
          <a:xfrm>
            <a:off x="228600" y="1676400"/>
            <a:ext cx="1219200" cy="923925"/>
          </a:xfrm>
          <a:prstGeom prst="rect">
            <a:avLst/>
          </a:prstGeom>
          <a:solidFill>
            <a:schemeClr val="tx1">
              <a:lumMod val="85000"/>
            </a:schemeClr>
          </a:solidFill>
          <a:ln w="9525">
            <a:solidFill>
              <a:schemeClr val="bg1"/>
            </a:solidFill>
            <a:miter lim="800000"/>
            <a:headEnd/>
            <a:tailEnd/>
          </a:ln>
        </p:spPr>
        <p:txBody>
          <a:bodyPr>
            <a:spAutoFit/>
          </a:bodyPr>
          <a:lstStyle/>
          <a:p>
            <a:pPr>
              <a:defRPr/>
            </a:pPr>
            <a:r>
              <a:rPr lang="en-US" dirty="0">
                <a:solidFill>
                  <a:schemeClr val="bg1"/>
                </a:solidFill>
              </a:rPr>
              <a:t>Brought</a:t>
            </a:r>
            <a:r>
              <a:rPr lang="en-US" dirty="0"/>
              <a:t> </a:t>
            </a:r>
            <a:r>
              <a:rPr lang="en-US" dirty="0">
                <a:solidFill>
                  <a:schemeClr val="bg1"/>
                </a:solidFill>
              </a:rPr>
              <a:t>forward</a:t>
            </a:r>
            <a:r>
              <a:rPr lang="en-US" dirty="0"/>
              <a:t> </a:t>
            </a:r>
            <a:r>
              <a:rPr lang="en-US" dirty="0">
                <a:solidFill>
                  <a:schemeClr val="bg1"/>
                </a:solidFill>
              </a:rPr>
              <a:t>from MM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pic>
        <p:nvPicPr>
          <p:cNvPr id="266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784" b="4034"/>
          <a:stretch>
            <a:fillRect/>
          </a:stretch>
        </p:blipFill>
        <p:spPr>
          <a:xfrm>
            <a:off x="0" y="0"/>
            <a:ext cx="9144000" cy="6172200"/>
          </a:xfrm>
        </p:spPr>
      </p:pic>
      <p:sp>
        <p:nvSpPr>
          <p:cNvPr id="8" name="TextBox 7"/>
          <p:cNvSpPr txBox="1"/>
          <p:nvPr/>
        </p:nvSpPr>
        <p:spPr>
          <a:xfrm>
            <a:off x="2743200" y="6400800"/>
            <a:ext cx="5181600" cy="369888"/>
          </a:xfrm>
          <a:prstGeom prst="rect">
            <a:avLst/>
          </a:prstGeom>
          <a:solidFill>
            <a:schemeClr val="tx2">
              <a:lumMod val="40000"/>
              <a:lumOff val="60000"/>
            </a:schemeClr>
          </a:solidFill>
          <a:ln>
            <a:solidFill>
              <a:schemeClr val="tx2">
                <a:lumMod val="60000"/>
                <a:lumOff val="40000"/>
              </a:schemeClr>
            </a:solidFill>
          </a:ln>
        </p:spPr>
        <p:txBody>
          <a:bodyPr>
            <a:spAutoFit/>
          </a:bodyPr>
          <a:lstStyle/>
          <a:p>
            <a:pPr>
              <a:defRPr/>
            </a:pPr>
            <a:r>
              <a:rPr lang="en-US" dirty="0">
                <a:cs typeface="+mn-cs"/>
              </a:rPr>
              <a:t>Email a member and show history of emails sent.</a:t>
            </a:r>
          </a:p>
        </p:txBody>
      </p:sp>
      <p:sp>
        <p:nvSpPr>
          <p:cNvPr id="5" name="TextBox 4"/>
          <p:cNvSpPr txBox="1"/>
          <p:nvPr/>
        </p:nvSpPr>
        <p:spPr>
          <a:xfrm>
            <a:off x="3276600" y="5334000"/>
            <a:ext cx="43434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rPr>
              <a:t>Member record of emails and add notes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pic>
        <p:nvPicPr>
          <p:cNvPr id="2765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453" b="3368"/>
          <a:stretch>
            <a:fillRect/>
          </a:stretch>
        </p:blipFill>
        <p:spPr>
          <a:xfrm>
            <a:off x="0" y="0"/>
            <a:ext cx="9144000" cy="6172200"/>
          </a:xfrm>
        </p:spPr>
      </p:pic>
      <p:sp>
        <p:nvSpPr>
          <p:cNvPr id="8" name="TextBox 7"/>
          <p:cNvSpPr txBox="1"/>
          <p:nvPr/>
        </p:nvSpPr>
        <p:spPr>
          <a:xfrm>
            <a:off x="2819400" y="5486400"/>
            <a:ext cx="38862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cs typeface="+mn-cs"/>
              </a:rPr>
              <a:t>Establish record of correspondence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smtClean="0"/>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380" t="13469" r="17169" b="5717"/>
          <a:stretch>
            <a:fillRect/>
          </a:stretch>
        </p:blipFill>
        <p:spPr>
          <a:xfrm>
            <a:off x="0" y="0"/>
            <a:ext cx="9144000" cy="7010400"/>
          </a:xfrm>
        </p:spPr>
      </p:pic>
      <p:sp>
        <p:nvSpPr>
          <p:cNvPr id="5" name="TextBox 4"/>
          <p:cNvSpPr txBox="1"/>
          <p:nvPr/>
        </p:nvSpPr>
        <p:spPr>
          <a:xfrm>
            <a:off x="2819400" y="5181600"/>
            <a:ext cx="47244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rPr>
              <a:t>Reconcile transferred members balance due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58125" cy="69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845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7162800" cy="1446213"/>
          </a:xfrm>
          <a:prstGeom prst="rect">
            <a:avLst/>
          </a:prstGeom>
          <a:noFill/>
        </p:spPr>
        <p:txBody>
          <a:bodyPr>
            <a:spAutoFit/>
          </a:bodyPr>
          <a:lstStyle/>
          <a:p>
            <a:pPr algn="ctr">
              <a:defRPr/>
            </a:pPr>
            <a:r>
              <a:rPr lang="en-US" sz="4400" dirty="0">
                <a:solidFill>
                  <a:schemeClr val="accent3">
                    <a:lumMod val="20000"/>
                    <a:lumOff val="80000"/>
                  </a:schemeClr>
                </a:solidFill>
              </a:rPr>
              <a:t>Council Ledger- </a:t>
            </a:r>
          </a:p>
          <a:p>
            <a:pPr algn="ctr">
              <a:defRPr/>
            </a:pPr>
            <a:r>
              <a:rPr lang="en-US" sz="4400" dirty="0">
                <a:solidFill>
                  <a:schemeClr val="accent3">
                    <a:lumMod val="20000"/>
                    <a:lumOff val="80000"/>
                  </a:schemeClr>
                </a:solidFill>
              </a:rPr>
              <a:t>Enter Assessments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endParaRPr lang="en-US" smtClean="0"/>
          </a:p>
        </p:txBody>
      </p:sp>
      <p:pic>
        <p:nvPicPr>
          <p:cNvPr id="614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172200"/>
          </a:xfrm>
        </p:spPr>
      </p:pic>
      <p:sp>
        <p:nvSpPr>
          <p:cNvPr id="8" name="Rounded Rectangular Callout 7"/>
          <p:cNvSpPr/>
          <p:nvPr/>
        </p:nvSpPr>
        <p:spPr>
          <a:xfrm>
            <a:off x="4191000" y="1143000"/>
            <a:ext cx="1981200" cy="228600"/>
          </a:xfrm>
          <a:prstGeom prst="wedgeRoundRectCallout">
            <a:avLst>
              <a:gd name="adj1" fmla="val -59543"/>
              <a:gd name="adj2" fmla="val 301210"/>
              <a:gd name="adj3" fmla="val 16667"/>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Billing period</a:t>
            </a:r>
          </a:p>
        </p:txBody>
      </p:sp>
      <p:sp>
        <p:nvSpPr>
          <p:cNvPr id="9" name="Rounded Rectangular Callout 8"/>
          <p:cNvSpPr/>
          <p:nvPr/>
        </p:nvSpPr>
        <p:spPr>
          <a:xfrm>
            <a:off x="4191000" y="2133600"/>
            <a:ext cx="1981200" cy="304800"/>
          </a:xfrm>
          <a:prstGeom prst="wedgeRoundRectCallout">
            <a:avLst>
              <a:gd name="adj1" fmla="val 97529"/>
              <a:gd name="adj2" fmla="val -106855"/>
              <a:gd name="adj3" fmla="val 16667"/>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Billing effective date</a:t>
            </a:r>
          </a:p>
        </p:txBody>
      </p:sp>
      <p:sp>
        <p:nvSpPr>
          <p:cNvPr id="10" name="TextBox 9"/>
          <p:cNvSpPr txBox="1"/>
          <p:nvPr/>
        </p:nvSpPr>
        <p:spPr>
          <a:xfrm>
            <a:off x="1295400" y="6324600"/>
            <a:ext cx="7391400" cy="369888"/>
          </a:xfrm>
          <a:prstGeom prst="rect">
            <a:avLst/>
          </a:prstGeom>
          <a:solidFill>
            <a:schemeClr val="tx2">
              <a:lumMod val="40000"/>
              <a:lumOff val="60000"/>
            </a:schemeClr>
          </a:solidFill>
          <a:ln>
            <a:solidFill>
              <a:schemeClr val="tx2">
                <a:lumMod val="75000"/>
              </a:schemeClr>
            </a:solidFill>
          </a:ln>
        </p:spPr>
        <p:txBody>
          <a:bodyPr>
            <a:spAutoFit/>
          </a:bodyPr>
          <a:lstStyle/>
          <a:p>
            <a:pPr>
              <a:defRPr/>
            </a:pPr>
            <a:r>
              <a:rPr lang="en-US" dirty="0">
                <a:cs typeface="+mn-cs"/>
              </a:rPr>
              <a:t>Shows billing amounts to be assessed – See class list for input options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smtClean="0"/>
          </a:p>
        </p:txBody>
      </p:sp>
      <p:pic>
        <p:nvPicPr>
          <p:cNvPr id="512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6837" b="4034"/>
          <a:stretch>
            <a:fillRect/>
          </a:stretch>
        </p:blipFill>
        <p:spPr>
          <a:xfrm>
            <a:off x="0" y="0"/>
            <a:ext cx="9144000" cy="6858000"/>
          </a:xfrm>
        </p:spPr>
      </p:pic>
      <p:cxnSp>
        <p:nvCxnSpPr>
          <p:cNvPr id="10" name="Straight Arrow Connector 9"/>
          <p:cNvCxnSpPr/>
          <p:nvPr/>
        </p:nvCxnSpPr>
        <p:spPr>
          <a:xfrm rot="5400000" flipH="1" flipV="1">
            <a:off x="3028950" y="3181350"/>
            <a:ext cx="4114800" cy="15621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634" t="11784" r="16328" b="15819"/>
          <a:stretch>
            <a:fillRect/>
          </a:stretch>
        </p:blipFill>
        <p:spPr>
          <a:xfrm>
            <a:off x="0" y="-9525"/>
            <a:ext cx="9144000" cy="6867525"/>
          </a:xfrm>
        </p:spPr>
      </p:pic>
      <p:sp>
        <p:nvSpPr>
          <p:cNvPr id="8" name="TextBox 7"/>
          <p:cNvSpPr txBox="1"/>
          <p:nvPr/>
        </p:nvSpPr>
        <p:spPr>
          <a:xfrm>
            <a:off x="1752600" y="6019800"/>
            <a:ext cx="5105400" cy="369888"/>
          </a:xfrm>
          <a:prstGeom prst="rect">
            <a:avLst/>
          </a:prstGeom>
          <a:solidFill>
            <a:schemeClr val="tx1">
              <a:lumMod val="95000"/>
            </a:schemeClr>
          </a:solidFill>
          <a:ln>
            <a:solidFill>
              <a:schemeClr val="tx2">
                <a:lumMod val="75000"/>
              </a:schemeClr>
            </a:solidFill>
          </a:ln>
        </p:spPr>
        <p:txBody>
          <a:bodyPr>
            <a:spAutoFit/>
          </a:bodyPr>
          <a:lstStyle/>
          <a:p>
            <a:pPr>
              <a:defRPr/>
            </a:pPr>
            <a:r>
              <a:rPr lang="en-US" dirty="0">
                <a:solidFill>
                  <a:schemeClr val="bg1"/>
                </a:solidFill>
                <a:cs typeface="+mn-cs"/>
              </a:rPr>
              <a:t>Special assessments. Example: Culture of Life</a:t>
            </a:r>
          </a:p>
        </p:txBody>
      </p:sp>
      <p:sp>
        <p:nvSpPr>
          <p:cNvPr id="9" name="Oval Callout 8"/>
          <p:cNvSpPr/>
          <p:nvPr/>
        </p:nvSpPr>
        <p:spPr>
          <a:xfrm rot="10800000" flipV="1">
            <a:off x="7431088" y="4419600"/>
            <a:ext cx="1484312" cy="533400"/>
          </a:xfrm>
          <a:prstGeom prst="wedgeEllipseCallout">
            <a:avLst>
              <a:gd name="adj1" fmla="val 102610"/>
              <a:gd name="adj2" fmla="val 28234"/>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lumMod val="65000"/>
                    <a:lumOff val="35000"/>
                  </a:schemeClr>
                </a:solidFill>
              </a:rPr>
              <a:t>Expiration date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pic>
        <p:nvPicPr>
          <p:cNvPr id="645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248400"/>
          </a:xfrm>
        </p:spPr>
      </p:pic>
      <p:sp>
        <p:nvSpPr>
          <p:cNvPr id="8" name="TextBox 7"/>
          <p:cNvSpPr txBox="1"/>
          <p:nvPr/>
        </p:nvSpPr>
        <p:spPr>
          <a:xfrm>
            <a:off x="2819400" y="6324600"/>
            <a:ext cx="41148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Pending assessments. Culture of Life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endParaRPr lang="en-US" smtClean="0"/>
          </a:p>
        </p:txBody>
      </p:sp>
      <p:pic>
        <p:nvPicPr>
          <p:cNvPr id="655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248400"/>
          </a:xfrm>
        </p:spPr>
      </p:pic>
      <p:sp>
        <p:nvSpPr>
          <p:cNvPr id="8" name="TextBox 7"/>
          <p:cNvSpPr txBox="1"/>
          <p:nvPr/>
        </p:nvSpPr>
        <p:spPr>
          <a:xfrm>
            <a:off x="3200400" y="6324600"/>
            <a:ext cx="4114800" cy="381000"/>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Screen after processing assessments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endParaRPr lang="en-US" smtClean="0"/>
          </a:p>
        </p:txBody>
      </p:sp>
      <p:pic>
        <p:nvPicPr>
          <p:cNvPr id="6246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096000"/>
          </a:xfrm>
        </p:spPr>
      </p:pic>
      <p:sp>
        <p:nvSpPr>
          <p:cNvPr id="8" name="TextBox 7"/>
          <p:cNvSpPr txBox="1"/>
          <p:nvPr/>
        </p:nvSpPr>
        <p:spPr>
          <a:xfrm>
            <a:off x="3276600" y="6248400"/>
            <a:ext cx="35052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Billing cycle and Update options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endParaRPr lang="en-US" smtClean="0"/>
          </a:p>
        </p:txBody>
      </p:sp>
      <p:pic>
        <p:nvPicPr>
          <p:cNvPr id="665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172200"/>
          </a:xfrm>
        </p:spPr>
      </p:pic>
      <p:sp>
        <p:nvSpPr>
          <p:cNvPr id="8" name="TextBox 7"/>
          <p:cNvSpPr txBox="1"/>
          <p:nvPr/>
        </p:nvSpPr>
        <p:spPr>
          <a:xfrm>
            <a:off x="2209800" y="6400800"/>
            <a:ext cx="60198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Assessments from 12/15/09 thru 12/15/10 in total dollars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438"/>
            <a:ext cx="9144000" cy="5953125"/>
          </a:xfrm>
          <a:prstGeom prst="rect">
            <a:avLst/>
          </a:prstGeom>
          <a:noFill/>
          <a:ln>
            <a:solidFill>
              <a:schemeClr val="bg1"/>
            </a:solidFill>
          </a:ln>
        </p:spPr>
      </p:pic>
      <p:sp>
        <p:nvSpPr>
          <p:cNvPr id="2" name="Rounded Rectangular Callout 1"/>
          <p:cNvSpPr/>
          <p:nvPr/>
        </p:nvSpPr>
        <p:spPr>
          <a:xfrm>
            <a:off x="4419600" y="4267200"/>
            <a:ext cx="2514600" cy="838200"/>
          </a:xfrm>
          <a:prstGeom prst="wedgeRoundRectCallout">
            <a:avLst>
              <a:gd name="adj1" fmla="val 98107"/>
              <a:gd name="adj2" fmla="val 147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Forgive Voluntary Assessments when date is reached</a:t>
            </a:r>
            <a:endParaRPr lang="en-US" dirty="0">
              <a:solidFill>
                <a:schemeClr val="bg1"/>
              </a:solidFill>
            </a:endParaRPr>
          </a:p>
        </p:txBody>
      </p:sp>
      <p:sp>
        <p:nvSpPr>
          <p:cNvPr id="4" name="Rounded Rectangular Callout 3"/>
          <p:cNvSpPr/>
          <p:nvPr/>
        </p:nvSpPr>
        <p:spPr>
          <a:xfrm>
            <a:off x="4572000" y="5791200"/>
            <a:ext cx="2362200" cy="533400"/>
          </a:xfrm>
          <a:prstGeom prst="wedgeRoundRectCallout">
            <a:avLst>
              <a:gd name="adj1" fmla="val 99463"/>
              <a:gd name="adj2" fmla="val -6331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Can Un-do an assessment</a:t>
            </a:r>
            <a:endParaRPr lang="en-US" dirty="0">
              <a:solidFill>
                <a:schemeClr val="bg1"/>
              </a:solidFill>
            </a:endParaRPr>
          </a:p>
        </p:txBody>
      </p:sp>
    </p:spTree>
    <p:extLst>
      <p:ext uri="{BB962C8B-B14F-4D97-AF65-F5344CB8AC3E}">
        <p14:creationId xmlns:p14="http://schemas.microsoft.com/office/powerpoint/2010/main" val="444367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7162800" cy="769938"/>
          </a:xfrm>
          <a:prstGeom prst="rect">
            <a:avLst/>
          </a:prstGeom>
          <a:noFill/>
        </p:spPr>
        <p:txBody>
          <a:bodyPr>
            <a:spAutoFit/>
          </a:bodyPr>
          <a:lstStyle/>
          <a:p>
            <a:pPr algn="ctr">
              <a:defRPr/>
            </a:pPr>
            <a:r>
              <a:rPr lang="en-US" sz="4400" dirty="0">
                <a:solidFill>
                  <a:schemeClr val="accent3">
                    <a:lumMod val="20000"/>
                    <a:lumOff val="80000"/>
                  </a:schemeClr>
                </a:solidFill>
              </a:rPr>
              <a:t>Council Ledger-Receipts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smtClean="0"/>
          </a:p>
        </p:txBody>
      </p:sp>
      <p:pic>
        <p:nvPicPr>
          <p:cNvPr id="358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437" b="4224"/>
          <a:stretch>
            <a:fillRect/>
          </a:stretch>
        </p:blipFill>
        <p:spPr>
          <a:xfrm>
            <a:off x="0" y="0"/>
            <a:ext cx="9144000" cy="5867400"/>
          </a:xfr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smtClean="0"/>
          </a:p>
        </p:txBody>
      </p:sp>
      <p:pic>
        <p:nvPicPr>
          <p:cNvPr id="3686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784" b="4034"/>
          <a:stretch>
            <a:fillRect/>
          </a:stretch>
        </p:blipFill>
        <p:spPr>
          <a:xfrm>
            <a:off x="0" y="0"/>
            <a:ext cx="9144000" cy="59436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endParaRPr lang="en-US" smtClean="0"/>
          </a:p>
        </p:txBody>
      </p:sp>
      <p:pic>
        <p:nvPicPr>
          <p:cNvPr id="378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096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p:nvPr/>
        </p:nvCxnSpPr>
        <p:spPr>
          <a:xfrm>
            <a:off x="990600" y="5029200"/>
            <a:ext cx="914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ular Callout 11"/>
          <p:cNvSpPr/>
          <p:nvPr/>
        </p:nvSpPr>
        <p:spPr>
          <a:xfrm>
            <a:off x="6629400" y="5562600"/>
            <a:ext cx="914400" cy="304800"/>
          </a:xfrm>
          <a:prstGeom prst="wedgeRectCallout">
            <a:avLst>
              <a:gd name="adj1" fmla="val 66264"/>
              <a:gd name="adj2" fmla="val -5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ular Callout 9"/>
          <p:cNvSpPr/>
          <p:nvPr/>
        </p:nvSpPr>
        <p:spPr>
          <a:xfrm>
            <a:off x="6400800" y="5486400"/>
            <a:ext cx="1066800" cy="381000"/>
          </a:xfrm>
          <a:prstGeom prst="wedgeRectCallout">
            <a:avLst>
              <a:gd name="adj1" fmla="val 66264"/>
              <a:gd name="adj2" fmla="val 1991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916" name="Title 1"/>
          <p:cNvSpPr>
            <a:spLocks noGrp="1"/>
          </p:cNvSpPr>
          <p:nvPr>
            <p:ph type="title"/>
          </p:nvPr>
        </p:nvSpPr>
        <p:spPr/>
        <p:txBody>
          <a:bodyPr/>
          <a:lstStyle/>
          <a:p>
            <a:pPr eaLnBrk="1" hangingPunct="1"/>
            <a:r>
              <a:rPr lang="en-US" sz="800" smtClean="0"/>
              <a:t>it</a:t>
            </a:r>
          </a:p>
        </p:txBody>
      </p:sp>
      <p:pic>
        <p:nvPicPr>
          <p:cNvPr id="38917"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5943600"/>
          </a:xfrm>
        </p:spPr>
      </p:pic>
      <p:sp>
        <p:nvSpPr>
          <p:cNvPr id="37898" name="TextBox 8"/>
          <p:cNvSpPr txBox="1">
            <a:spLocks noChangeArrowheads="1"/>
          </p:cNvSpPr>
          <p:nvPr/>
        </p:nvSpPr>
        <p:spPr bwMode="auto">
          <a:xfrm>
            <a:off x="5943600" y="5943600"/>
            <a:ext cx="1219200" cy="307975"/>
          </a:xfrm>
          <a:prstGeom prst="rect">
            <a:avLst/>
          </a:prstGeom>
          <a:solidFill>
            <a:schemeClr val="tx1">
              <a:lumMod val="85000"/>
            </a:schemeClr>
          </a:solidFill>
          <a:ln w="9525">
            <a:solidFill>
              <a:schemeClr val="bg1"/>
            </a:solidFill>
            <a:miter lim="800000"/>
            <a:headEnd/>
            <a:tailEnd/>
          </a:ln>
        </p:spPr>
        <p:txBody>
          <a:bodyPr>
            <a:spAutoFit/>
          </a:bodyPr>
          <a:lstStyle/>
          <a:p>
            <a:pPr>
              <a:defRPr/>
            </a:pPr>
            <a:r>
              <a:rPr lang="en-US" sz="1400" dirty="0">
                <a:solidFill>
                  <a:schemeClr val="bg1"/>
                </a:solidFill>
                <a:cs typeface="+mn-cs"/>
              </a:rPr>
              <a:t>Be sure to</a:t>
            </a:r>
          </a:p>
        </p:txBody>
      </p:sp>
      <p:sp>
        <p:nvSpPr>
          <p:cNvPr id="8" name="TextBox 7"/>
          <p:cNvSpPr txBox="1"/>
          <p:nvPr/>
        </p:nvSpPr>
        <p:spPr>
          <a:xfrm>
            <a:off x="152400" y="3048000"/>
            <a:ext cx="1905000" cy="646113"/>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rPr>
              <a:t>Record receipts from a member.</a:t>
            </a:r>
          </a:p>
        </p:txBody>
      </p:sp>
      <p:cxnSp>
        <p:nvCxnSpPr>
          <p:cNvPr id="11" name="Straight Arrow Connector 10"/>
          <p:cNvCxnSpPr>
            <a:stCxn id="37898" idx="3"/>
          </p:cNvCxnSpPr>
          <p:nvPr/>
        </p:nvCxnSpPr>
        <p:spPr>
          <a:xfrm flipV="1">
            <a:off x="7162800" y="5867400"/>
            <a:ext cx="533400" cy="2301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3400" y="381000"/>
            <a:ext cx="7467600" cy="1143000"/>
          </a:xfrm>
        </p:spPr>
        <p:txBody>
          <a:bodyPr/>
          <a:lstStyle/>
          <a:p>
            <a:pPr eaLnBrk="1" hangingPunct="1"/>
            <a:endParaRPr lang="en-US" smtClean="0"/>
          </a:p>
        </p:txBody>
      </p:sp>
      <p:pic>
        <p:nvPicPr>
          <p:cNvPr id="399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101" b="4034"/>
          <a:stretch>
            <a:fillRect/>
          </a:stretch>
        </p:blipFill>
        <p:spPr>
          <a:xfrm>
            <a:off x="0" y="0"/>
            <a:ext cx="9144000" cy="6172200"/>
          </a:xfrm>
        </p:spPr>
      </p:pic>
      <p:sp>
        <p:nvSpPr>
          <p:cNvPr id="4" name="TextBox 3"/>
          <p:cNvSpPr txBox="1"/>
          <p:nvPr/>
        </p:nvSpPr>
        <p:spPr>
          <a:xfrm>
            <a:off x="1676400" y="4953000"/>
            <a:ext cx="6248400" cy="369888"/>
          </a:xfrm>
          <a:prstGeom prst="rect">
            <a:avLst/>
          </a:prstGeom>
          <a:solidFill>
            <a:schemeClr val="tx1">
              <a:lumMod val="85000"/>
            </a:schemeClr>
          </a:solidFill>
          <a:ln>
            <a:solidFill>
              <a:schemeClr val="bg1"/>
            </a:solidFill>
          </a:ln>
        </p:spPr>
        <p:txBody>
          <a:bodyPr>
            <a:spAutoFit/>
          </a:bodyPr>
          <a:lstStyle/>
          <a:p>
            <a:pPr>
              <a:defRPr/>
            </a:pPr>
            <a:r>
              <a:rPr lang="en-US" dirty="0">
                <a:solidFill>
                  <a:schemeClr val="bg1"/>
                </a:solidFill>
              </a:rPr>
              <a:t>Use dues collection tool if remittance matches amount due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smtClean="0"/>
          </a:p>
        </p:txBody>
      </p:sp>
      <p:pic>
        <p:nvPicPr>
          <p:cNvPr id="409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0198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95600" y="6096000"/>
            <a:ext cx="3733800" cy="762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p:cNvSpPr>
            <a:spLocks noGrp="1"/>
          </p:cNvSpPr>
          <p:nvPr>
            <p:ph type="title"/>
          </p:nvPr>
        </p:nvSpPr>
        <p:spPr/>
        <p:txBody>
          <a:bodyPr/>
          <a:lstStyle/>
          <a:p>
            <a:pPr eaLnBrk="1" hangingPunct="1"/>
            <a:endParaRPr lang="en-US" smtClean="0"/>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l="22858" t="14476" r="12000" b="12381"/>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pic>
        <p:nvPicPr>
          <p:cNvPr id="430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286" t="13469" r="17674" b="4034"/>
          <a:stretch>
            <a:fillRect/>
          </a:stretch>
        </p:blipFill>
        <p:spPr>
          <a:xfrm>
            <a:off x="0" y="-15875"/>
            <a:ext cx="9144000" cy="6873875"/>
          </a:xfrm>
        </p:spPr>
      </p:pic>
      <p:sp>
        <p:nvSpPr>
          <p:cNvPr id="9" name="Oval 8"/>
          <p:cNvSpPr/>
          <p:nvPr/>
        </p:nvSpPr>
        <p:spPr>
          <a:xfrm>
            <a:off x="304800" y="4572000"/>
            <a:ext cx="1828800" cy="1219200"/>
          </a:xfrm>
          <a:prstGeom prst="ellipse">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Example of dues amount $35.00</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7"/>
          <p:cNvSpPr txBox="1">
            <a:spLocks noChangeArrowheads="1"/>
          </p:cNvSpPr>
          <p:nvPr/>
        </p:nvSpPr>
        <p:spPr bwMode="auto">
          <a:xfrm>
            <a:off x="2590800" y="6248400"/>
            <a:ext cx="4114800" cy="381000"/>
          </a:xfrm>
          <a:prstGeom prst="rect">
            <a:avLst/>
          </a:prstGeom>
          <a:solidFill>
            <a:schemeClr val="tx1">
              <a:lumMod val="85000"/>
            </a:schemeClr>
          </a:solidFill>
          <a:ln w="9525">
            <a:solidFill>
              <a:schemeClr val="bg1"/>
            </a:solidFill>
            <a:miter lim="800000"/>
            <a:headEnd/>
            <a:tailEnd/>
          </a:ln>
        </p:spPr>
        <p:txBody>
          <a:bodyPr>
            <a:spAutoFit/>
          </a:bodyPr>
          <a:lstStyle/>
          <a:p>
            <a:pPr>
              <a:defRPr/>
            </a:pPr>
            <a:r>
              <a:rPr lang="en-US" dirty="0">
                <a:solidFill>
                  <a:schemeClr val="bg1"/>
                </a:solidFill>
                <a:cs typeface="+mn-cs"/>
              </a:rPr>
              <a:t>Enter receipts from a Payor or Vendor</a:t>
            </a:r>
          </a:p>
        </p:txBody>
      </p:sp>
      <p:sp>
        <p:nvSpPr>
          <p:cNvPr id="44035" name="Title 1"/>
          <p:cNvSpPr>
            <a:spLocks noGrp="1"/>
          </p:cNvSpPr>
          <p:nvPr>
            <p:ph type="title"/>
          </p:nvPr>
        </p:nvSpPr>
        <p:spPr/>
        <p:txBody>
          <a:bodyPr/>
          <a:lstStyle/>
          <a:p>
            <a:pPr eaLnBrk="1" hangingPunct="1"/>
            <a:endParaRPr lang="en-US" smtClean="0"/>
          </a:p>
        </p:txBody>
      </p:sp>
      <p:pic>
        <p:nvPicPr>
          <p:cNvPr id="4403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57912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ular Callout 11"/>
          <p:cNvSpPr/>
          <p:nvPr/>
        </p:nvSpPr>
        <p:spPr>
          <a:xfrm>
            <a:off x="2514600" y="4572000"/>
            <a:ext cx="4419600" cy="685800"/>
          </a:xfrm>
          <a:prstGeom prst="wedgeRound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ular Callout 10"/>
          <p:cNvSpPr/>
          <p:nvPr/>
        </p:nvSpPr>
        <p:spPr>
          <a:xfrm>
            <a:off x="2590800" y="4572000"/>
            <a:ext cx="4343400" cy="6096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060" name="Title 1"/>
          <p:cNvSpPr>
            <a:spLocks noGrp="1"/>
          </p:cNvSpPr>
          <p:nvPr>
            <p:ph type="title"/>
          </p:nvPr>
        </p:nvSpPr>
        <p:spPr/>
        <p:txBody>
          <a:bodyPr/>
          <a:lstStyle/>
          <a:p>
            <a:pPr eaLnBrk="1" hangingPunct="1"/>
            <a:endParaRPr lang="en-US" smtClean="0"/>
          </a:p>
        </p:txBody>
      </p:sp>
      <p:pic>
        <p:nvPicPr>
          <p:cNvPr id="4506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5943600"/>
          </a:xfrm>
        </p:spPr>
      </p:pic>
      <p:sp>
        <p:nvSpPr>
          <p:cNvPr id="8" name="TextBox 7"/>
          <p:cNvSpPr txBox="1"/>
          <p:nvPr/>
        </p:nvSpPr>
        <p:spPr>
          <a:xfrm>
            <a:off x="1295400" y="6172200"/>
            <a:ext cx="7086600" cy="369888"/>
          </a:xfrm>
          <a:prstGeom prst="rect">
            <a:avLst/>
          </a:prstGeom>
          <a:solidFill>
            <a:schemeClr val="tx2">
              <a:lumMod val="40000"/>
              <a:lumOff val="60000"/>
            </a:schemeClr>
          </a:solidFill>
          <a:ln>
            <a:solidFill>
              <a:schemeClr val="tx2">
                <a:lumMod val="75000"/>
              </a:schemeClr>
            </a:solidFill>
          </a:ln>
        </p:spPr>
        <p:txBody>
          <a:bodyPr>
            <a:spAutoFit/>
          </a:bodyPr>
          <a:lstStyle/>
          <a:p>
            <a:pPr>
              <a:defRPr/>
            </a:pPr>
            <a:r>
              <a:rPr lang="en-US" dirty="0">
                <a:cs typeface="+mn-cs"/>
              </a:rPr>
              <a:t>First notice for members with last name starting with letter V </a:t>
            </a:r>
          </a:p>
        </p:txBody>
      </p:sp>
      <p:sp>
        <p:nvSpPr>
          <p:cNvPr id="9" name="TextBox 8"/>
          <p:cNvSpPr txBox="1"/>
          <p:nvPr/>
        </p:nvSpPr>
        <p:spPr>
          <a:xfrm>
            <a:off x="2514600" y="4572000"/>
            <a:ext cx="4495800" cy="58420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1600" dirty="0">
                <a:solidFill>
                  <a:schemeClr val="bg1"/>
                </a:solidFill>
              </a:rPr>
              <a:t>Notice that Seth owes $80.00; $50.00 arrearage and $30.00 new annual dues amount</a:t>
            </a:r>
          </a:p>
        </p:txBody>
      </p:sp>
      <p:cxnSp>
        <p:nvCxnSpPr>
          <p:cNvPr id="14" name="Straight Arrow Connector 13"/>
          <p:cNvCxnSpPr>
            <a:stCxn id="9" idx="0"/>
          </p:cNvCxnSpPr>
          <p:nvPr/>
        </p:nvCxnSpPr>
        <p:spPr>
          <a:xfrm rot="5400000" flipH="1" flipV="1">
            <a:off x="4743450" y="3371850"/>
            <a:ext cx="1219200" cy="118110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7010400" y="2286000"/>
            <a:ext cx="1447800" cy="304800"/>
          </a:xfrm>
          <a:prstGeom prst="wedgeRoundRectCallout">
            <a:avLst>
              <a:gd name="adj1" fmla="val -89084"/>
              <a:gd name="adj2" fmla="val 23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083" name="Title 1"/>
          <p:cNvSpPr>
            <a:spLocks noGrp="1"/>
          </p:cNvSpPr>
          <p:nvPr>
            <p:ph type="title"/>
          </p:nvPr>
        </p:nvSpPr>
        <p:spPr/>
        <p:txBody>
          <a:bodyPr/>
          <a:lstStyle/>
          <a:p>
            <a:pPr eaLnBrk="1" hangingPunct="1"/>
            <a:endParaRPr lang="en-US" smtClean="0"/>
          </a:p>
        </p:txBody>
      </p:sp>
      <p:pic>
        <p:nvPicPr>
          <p:cNvPr id="4608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019800"/>
          </a:xfrm>
        </p:spPr>
      </p:pic>
      <p:sp>
        <p:nvSpPr>
          <p:cNvPr id="12" name="Rectangular Callout 11"/>
          <p:cNvSpPr/>
          <p:nvPr/>
        </p:nvSpPr>
        <p:spPr>
          <a:xfrm>
            <a:off x="6705600" y="2286000"/>
            <a:ext cx="1600200" cy="457200"/>
          </a:xfrm>
          <a:prstGeom prst="wedgeRectCallout">
            <a:avLst>
              <a:gd name="adj1" fmla="val -71164"/>
              <a:gd name="adj2" fmla="val 7661"/>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Sort Options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7162800" cy="769938"/>
          </a:xfrm>
          <a:prstGeom prst="rect">
            <a:avLst/>
          </a:prstGeom>
          <a:noFill/>
        </p:spPr>
        <p:txBody>
          <a:bodyPr>
            <a:spAutoFit/>
          </a:bodyPr>
          <a:lstStyle/>
          <a:p>
            <a:pPr algn="ctr">
              <a:defRPr/>
            </a:pPr>
            <a:r>
              <a:rPr lang="en-US" sz="4400" dirty="0">
                <a:solidFill>
                  <a:schemeClr val="accent3">
                    <a:lumMod val="20000"/>
                    <a:lumOff val="80000"/>
                  </a:schemeClr>
                </a:solidFill>
              </a:rPr>
              <a:t>Council Ledger-Vouchers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Go to Vouchers – Enter vouchers and find the member (Initial of Last Name and an*) Select your member from the list of members. Date is automatic and the Member/Payee is carried down from the selection results. Enter the voucher amount and click the drop down to fine the account and sub account. If you don’t find one that is appropriate for the expense item then go to add account and enter an additional account. Enter the amount once again, unless this is a split accounting transaction. You may enter the Event or add event if there is not one suitable in the system. Enter a description if you wish and then check split if you are charging this expense to two or three different accounts and events. Then click on save. </a:t>
            </a:r>
            <a:endParaRPr lang="en-US" dirty="0"/>
          </a:p>
        </p:txBody>
      </p:sp>
      <p:sp>
        <p:nvSpPr>
          <p:cNvPr id="48131" name="Content Placeholder 2"/>
          <p:cNvSpPr>
            <a:spLocks noGrp="1"/>
          </p:cNvSpPr>
          <p:nvPr>
            <p:ph idx="1"/>
          </p:nvPr>
        </p:nvSpPr>
        <p:spPr/>
        <p:txBody>
          <a:bodyPr/>
          <a:lstStyle/>
          <a:p>
            <a:pPr eaLnBrk="1" hangingPunct="1"/>
            <a:endParaRPr lang="en-US" smtClean="0"/>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l="15813" t="14584" r="23280" b="6250"/>
          <a:stretch>
            <a:fillRect/>
          </a:stretch>
        </p:blipFill>
        <p:spPr bwMode="auto">
          <a:xfrm>
            <a:off x="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3124200"/>
            <a:ext cx="1752600" cy="286226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To enter a voucher use this feature. Find Member or Payee and enter the amount and  add account or subaccount and SAVE.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smtClean="0"/>
          </a:p>
        </p:txBody>
      </p:sp>
      <p:pic>
        <p:nvPicPr>
          <p:cNvPr id="491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030" t="15154" r="22549" b="5717"/>
          <a:stretch>
            <a:fillRect/>
          </a:stretch>
        </p:blipFill>
        <p:spPr>
          <a:xfrm>
            <a:off x="0" y="-33338"/>
            <a:ext cx="9144000" cy="6891338"/>
          </a:xfrm>
        </p:spPr>
      </p:pic>
      <p:sp>
        <p:nvSpPr>
          <p:cNvPr id="4" name="TextBox 3"/>
          <p:cNvSpPr txBox="1"/>
          <p:nvPr/>
        </p:nvSpPr>
        <p:spPr>
          <a:xfrm>
            <a:off x="0" y="1905000"/>
            <a:ext cx="2362200" cy="3140075"/>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You may wish to track expenses/revenues  by event. Go to add events and add council events. Identify revenue or expense by event pull down. You may add an event by clicking on the add event tab on the bottom of slide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endParaRPr lang="en-US" smtClean="0"/>
          </a:p>
        </p:txBody>
      </p:sp>
      <p:sp>
        <p:nvSpPr>
          <p:cNvPr id="50179" name="Content Placeholder 2"/>
          <p:cNvSpPr>
            <a:spLocks noGrp="1"/>
          </p:cNvSpPr>
          <p:nvPr>
            <p:ph idx="1"/>
          </p:nvPr>
        </p:nvSpPr>
        <p:spPr/>
        <p:txBody>
          <a:bodyPr/>
          <a:lstStyle/>
          <a:p>
            <a:pPr eaLnBrk="1" hangingPunct="1"/>
            <a:endParaRPr lang="en-US" smtClean="0"/>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l="12299" t="14583" r="23280" b="4167"/>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4"/>
          <p:cNvSpPr txBox="1">
            <a:spLocks noChangeArrowheads="1"/>
          </p:cNvSpPr>
          <p:nvPr/>
        </p:nvSpPr>
        <p:spPr bwMode="auto">
          <a:xfrm>
            <a:off x="2895600" y="5638800"/>
            <a:ext cx="3962400" cy="646113"/>
          </a:xfrm>
          <a:prstGeom prst="rect">
            <a:avLst/>
          </a:prstGeom>
          <a:noFill/>
          <a:ln w="9525">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latin typeface="Constantia" pitchFamily="18" charset="0"/>
              </a:rPr>
              <a:t>Slide shows a record of the  two pending vouchers not yet processed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l="19913" t="22917" r="23865"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2819400" y="41148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onstantia" pitchFamily="18" charset="0"/>
              </a:rPr>
              <a:t>Go to Member B</a:t>
            </a:r>
          </a:p>
        </p:txBody>
      </p:sp>
      <p:sp>
        <p:nvSpPr>
          <p:cNvPr id="4" name="TextBox 3"/>
          <p:cNvSpPr txBox="1"/>
          <p:nvPr/>
        </p:nvSpPr>
        <p:spPr>
          <a:xfrm>
            <a:off x="2590800" y="4495800"/>
            <a:ext cx="5105400" cy="147796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Go to Print Center-MB and click on voucher reports, Treasurer – Voucher Reports and Tab 2 Report of Pending Vouchers to see any vouchers pending and produce a report for the council business meeting.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endParaRPr lang="en-US" smtClean="0"/>
          </a:p>
        </p:txBody>
      </p:sp>
      <p:pic>
        <p:nvPicPr>
          <p:cNvPr id="522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710" t="18520" r="21327" b="5717"/>
          <a:stretch>
            <a:fillRect/>
          </a:stretch>
        </p:blipFill>
        <p:spPr>
          <a:xfrm>
            <a:off x="0" y="0"/>
            <a:ext cx="9144000" cy="6858000"/>
          </a:xfrm>
        </p:spPr>
      </p:pic>
      <p:sp>
        <p:nvSpPr>
          <p:cNvPr id="4" name="TextBox 3"/>
          <p:cNvSpPr txBox="1"/>
          <p:nvPr/>
        </p:nvSpPr>
        <p:spPr>
          <a:xfrm>
            <a:off x="1828800" y="4114800"/>
            <a:ext cx="5562600" cy="64611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This report shows the two pending vouchers to be read and approved at the regular business meeting.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pic>
        <p:nvPicPr>
          <p:cNvPr id="532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816" t="21887" r="23495" b="4034"/>
          <a:stretch>
            <a:fillRect/>
          </a:stretch>
        </p:blipFill>
        <p:spPr>
          <a:xfrm>
            <a:off x="0" y="0"/>
            <a:ext cx="9126538" cy="6858000"/>
          </a:xfrm>
        </p:spPr>
      </p:pic>
      <p:sp>
        <p:nvSpPr>
          <p:cNvPr id="4" name="TextBox 3"/>
          <p:cNvSpPr txBox="1"/>
          <p:nvPr/>
        </p:nvSpPr>
        <p:spPr>
          <a:xfrm>
            <a:off x="304800" y="5029200"/>
            <a:ext cx="1828800" cy="1200150"/>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Vouchers now processed and are shown in voucher history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en-US" smtClean="0"/>
          </a:p>
        </p:txBody>
      </p:sp>
      <p:pic>
        <p:nvPicPr>
          <p:cNvPr id="542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870" t="19537" r="16870" b="5717"/>
          <a:stretch>
            <a:fillRect/>
          </a:stretch>
        </p:blipFill>
        <p:spPr>
          <a:xfrm>
            <a:off x="-15875" y="0"/>
            <a:ext cx="9159875" cy="6553200"/>
          </a:xfrm>
        </p:spPr>
      </p:pic>
      <p:sp>
        <p:nvSpPr>
          <p:cNvPr id="4" name="TextBox 3"/>
          <p:cNvSpPr txBox="1"/>
          <p:nvPr/>
        </p:nvSpPr>
        <p:spPr>
          <a:xfrm>
            <a:off x="685800" y="3657600"/>
            <a:ext cx="4495800" cy="1200150"/>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After approval by council membership, vouchers are now ready for signatures of the officers shown below and processing for payment.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endParaRPr lang="en-US" smtClean="0"/>
          </a:p>
        </p:txBody>
      </p:sp>
      <p:pic>
        <p:nvPicPr>
          <p:cNvPr id="55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818" t="25253" r="17816" b="2350"/>
          <a:stretch>
            <a:fillRect/>
          </a:stretch>
        </p:blipFill>
        <p:spPr>
          <a:xfrm>
            <a:off x="0" y="228600"/>
            <a:ext cx="9158288" cy="6629400"/>
          </a:xfrm>
        </p:spPr>
      </p:pic>
      <p:sp>
        <p:nvSpPr>
          <p:cNvPr id="4" name="TextBox 3"/>
          <p:cNvSpPr txBox="1"/>
          <p:nvPr/>
        </p:nvSpPr>
        <p:spPr>
          <a:xfrm>
            <a:off x="1981200" y="5257800"/>
            <a:ext cx="3733800" cy="64611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Voucher reports can be generated by date range and by batch number.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smtClean="0"/>
          </a:p>
        </p:txBody>
      </p:sp>
      <p:pic>
        <p:nvPicPr>
          <p:cNvPr id="563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569" t="15443" r="17055" b="12453"/>
          <a:stretch>
            <a:fillRect/>
          </a:stretch>
        </p:blipFill>
        <p:spPr>
          <a:xfrm>
            <a:off x="0" y="0"/>
            <a:ext cx="9144000" cy="6818313"/>
          </a:xfrm>
          <a:ln>
            <a:solidFill>
              <a:srgbClr val="92D050"/>
            </a:solidFill>
            <a:miter lim="800000"/>
            <a:headEnd/>
            <a:tailEnd/>
          </a:ln>
        </p:spPr>
      </p:pic>
      <p:sp>
        <p:nvSpPr>
          <p:cNvPr id="4" name="TextBox 3"/>
          <p:cNvSpPr txBox="1"/>
          <p:nvPr/>
        </p:nvSpPr>
        <p:spPr>
          <a:xfrm>
            <a:off x="3048000" y="4495800"/>
            <a:ext cx="3733800" cy="646113"/>
          </a:xfrm>
          <a:prstGeom prst="rect">
            <a:avLst/>
          </a:prstGeom>
          <a:solidFill>
            <a:schemeClr val="tx1">
              <a:lumMod val="85000"/>
            </a:schemeClr>
          </a:solidFill>
          <a:ln w="28575">
            <a:solidFill>
              <a:srgbClr val="92D050"/>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Expense report showing accounts and events information.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endParaRPr lang="en-US" smtClean="0"/>
          </a:p>
        </p:txBody>
      </p:sp>
      <p:sp>
        <p:nvSpPr>
          <p:cNvPr id="4" name="TextBox 3"/>
          <p:cNvSpPr txBox="1"/>
          <p:nvPr/>
        </p:nvSpPr>
        <p:spPr>
          <a:xfrm>
            <a:off x="3048000" y="4495800"/>
            <a:ext cx="3733800" cy="64611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Expense report showing accounts and events information.</a:t>
            </a:r>
          </a:p>
        </p:txBody>
      </p:sp>
      <p:pic>
        <p:nvPicPr>
          <p:cNvPr id="5734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454" t="20145" r="12180" b="5208"/>
          <a:stretch>
            <a:fillRect/>
          </a:stretch>
        </p:blipFill>
        <p:spPr>
          <a:xfrm>
            <a:off x="0" y="0"/>
            <a:ext cx="9166225" cy="6400800"/>
          </a:xfrm>
          <a:noFill/>
        </p:spPr>
      </p:pic>
      <p:sp>
        <p:nvSpPr>
          <p:cNvPr id="7" name="Rectangular Callout 6"/>
          <p:cNvSpPr/>
          <p:nvPr/>
        </p:nvSpPr>
        <p:spPr>
          <a:xfrm>
            <a:off x="228600" y="4267200"/>
            <a:ext cx="1981200" cy="1905000"/>
          </a:xfrm>
          <a:prstGeom prst="wedgeRectCallout">
            <a:avLst>
              <a:gd name="adj1" fmla="val 138539"/>
              <a:gd name="adj2" fmla="val -27317"/>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bg1"/>
                </a:solidFill>
              </a:rPr>
              <a:t>Number is high- lighted, therefore voucher detail is viewable and will allow for entering a check number.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endParaRPr lang="en-US" smtClean="0"/>
          </a:p>
        </p:txBody>
      </p:sp>
      <p:sp>
        <p:nvSpPr>
          <p:cNvPr id="4" name="TextBox 3"/>
          <p:cNvSpPr txBox="1"/>
          <p:nvPr/>
        </p:nvSpPr>
        <p:spPr>
          <a:xfrm>
            <a:off x="3048000" y="4495800"/>
            <a:ext cx="3733800" cy="64611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Expense report showing accounts and events information.</a:t>
            </a:r>
          </a:p>
        </p:txBody>
      </p:sp>
      <p:pic>
        <p:nvPicPr>
          <p:cNvPr id="5837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531" t="20145" r="12749" b="3471"/>
          <a:stretch>
            <a:fillRect/>
          </a:stretch>
        </p:blipFill>
        <p:spPr>
          <a:xfrm>
            <a:off x="38100" y="0"/>
            <a:ext cx="9105900" cy="6858000"/>
          </a:xfrm>
          <a:noFill/>
        </p:spPr>
      </p:pic>
      <p:sp>
        <p:nvSpPr>
          <p:cNvPr id="7" name="TextBox 6"/>
          <p:cNvSpPr txBox="1"/>
          <p:nvPr/>
        </p:nvSpPr>
        <p:spPr>
          <a:xfrm>
            <a:off x="457200" y="4495800"/>
            <a:ext cx="2209800" cy="923925"/>
          </a:xfrm>
          <a:prstGeom prst="wedgeRectCallout">
            <a:avLst>
              <a:gd name="adj1" fmla="val 126135"/>
              <a:gd name="adj2" fmla="val -46778"/>
            </a:avLst>
          </a:prstGeom>
          <a:solidFill>
            <a:schemeClr val="tx1">
              <a:lumMod val="85000"/>
            </a:schemeClr>
          </a:solidFill>
          <a:ln>
            <a:solidFill>
              <a:schemeClr val="bg1"/>
            </a:solidFill>
          </a:ln>
        </p:spPr>
        <p:txBody>
          <a:bodyPr>
            <a:spAutoFit/>
          </a:bodyPr>
          <a:lstStyle/>
          <a:p>
            <a:pPr fontAlgn="auto">
              <a:spcBef>
                <a:spcPts val="0"/>
              </a:spcBef>
              <a:spcAft>
                <a:spcPts val="0"/>
              </a:spcAft>
              <a:defRPr/>
            </a:pPr>
            <a:r>
              <a:rPr lang="en-US" dirty="0">
                <a:solidFill>
                  <a:schemeClr val="bg1"/>
                </a:solidFill>
                <a:latin typeface="+mn-lt"/>
                <a:cs typeface="+mn-cs"/>
              </a:rPr>
              <a:t>Input check number after processed in voucher history</a:t>
            </a:r>
          </a:p>
        </p:txBody>
      </p:sp>
      <p:sp>
        <p:nvSpPr>
          <p:cNvPr id="8" name="TextBox 7"/>
          <p:cNvSpPr txBox="1"/>
          <p:nvPr/>
        </p:nvSpPr>
        <p:spPr>
          <a:xfrm>
            <a:off x="6172200" y="4648200"/>
            <a:ext cx="1600200" cy="407988"/>
          </a:xfrm>
          <a:prstGeom prst="wedgeRoundRectCallout">
            <a:avLst>
              <a:gd name="adj1" fmla="val 66360"/>
              <a:gd name="adj2" fmla="val -57105"/>
              <a:gd name="adj3" fmla="val 16667"/>
            </a:avLst>
          </a:prstGeom>
          <a:solidFill>
            <a:schemeClr val="tx1">
              <a:lumMod val="85000"/>
            </a:schemeClr>
          </a:solidFill>
        </p:spPr>
        <p:txBody>
          <a:bodyPr>
            <a:spAutoFit/>
          </a:bodyPr>
          <a:lstStyle/>
          <a:p>
            <a:pPr fontAlgn="auto">
              <a:spcBef>
                <a:spcPts val="0"/>
              </a:spcBef>
              <a:spcAft>
                <a:spcPts val="0"/>
              </a:spcAft>
              <a:defRPr/>
            </a:pPr>
            <a:r>
              <a:rPr lang="en-US" dirty="0">
                <a:solidFill>
                  <a:schemeClr val="bg1"/>
                </a:solidFill>
                <a:latin typeface="+mn-lt"/>
                <a:cs typeface="+mn-cs"/>
              </a:rPr>
              <a:t>Save it here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81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1375" t="20142" r="24509" b="10416"/>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533400" y="4648200"/>
            <a:ext cx="1752600" cy="533400"/>
          </a:xfrm>
          <a:prstGeom prst="wedgeRectCallou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395" name="Title 1"/>
          <p:cNvSpPr>
            <a:spLocks noGrp="1"/>
          </p:cNvSpPr>
          <p:nvPr>
            <p:ph type="title"/>
          </p:nvPr>
        </p:nvSpPr>
        <p:spPr/>
        <p:txBody>
          <a:bodyPr/>
          <a:lstStyle/>
          <a:p>
            <a:pPr eaLnBrk="1" hangingPunct="1"/>
            <a:endParaRPr lang="en-US" smtClean="0"/>
          </a:p>
        </p:txBody>
      </p:sp>
      <p:sp>
        <p:nvSpPr>
          <p:cNvPr id="4" name="TextBox 3"/>
          <p:cNvSpPr txBox="1"/>
          <p:nvPr/>
        </p:nvSpPr>
        <p:spPr>
          <a:xfrm>
            <a:off x="3048000" y="4495800"/>
            <a:ext cx="3733800" cy="646113"/>
          </a:xfrm>
          <a:prstGeom prst="rect">
            <a:avLst/>
          </a:prstGeom>
          <a:solidFill>
            <a:schemeClr val="tx1">
              <a:lumMod val="95000"/>
            </a:schemeClr>
          </a:solidFill>
          <a:ln>
            <a:solidFill>
              <a:schemeClr val="bg1"/>
            </a:solidFill>
            <a:prstDash val="lgDash"/>
          </a:ln>
        </p:spPr>
        <p:txBody>
          <a:bodyPr>
            <a:spAutoFit/>
          </a:bodyPr>
          <a:lstStyle/>
          <a:p>
            <a:pPr fontAlgn="auto">
              <a:spcBef>
                <a:spcPts val="0"/>
              </a:spcBef>
              <a:spcAft>
                <a:spcPts val="0"/>
              </a:spcAft>
              <a:defRPr/>
            </a:pPr>
            <a:r>
              <a:rPr lang="en-US" dirty="0">
                <a:solidFill>
                  <a:schemeClr val="bg1"/>
                </a:solidFill>
                <a:latin typeface="+mn-lt"/>
                <a:cs typeface="+mn-cs"/>
              </a:rPr>
              <a:t>Expense report showing accounts and events information.</a:t>
            </a:r>
          </a:p>
        </p:txBody>
      </p:sp>
      <p:pic>
        <p:nvPicPr>
          <p:cNvPr id="5939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392" t="13197" r="5882" b="5205"/>
          <a:stretch>
            <a:fillRect/>
          </a:stretch>
        </p:blipFill>
        <p:spPr>
          <a:xfrm>
            <a:off x="0" y="0"/>
            <a:ext cx="9151938" cy="6965950"/>
          </a:xfrm>
          <a:noFill/>
        </p:spPr>
      </p:pic>
      <p:sp>
        <p:nvSpPr>
          <p:cNvPr id="5" name="TextBox 4"/>
          <p:cNvSpPr txBox="1"/>
          <p:nvPr/>
        </p:nvSpPr>
        <p:spPr>
          <a:xfrm>
            <a:off x="533400" y="4724400"/>
            <a:ext cx="1828800" cy="381000"/>
          </a:xfrm>
          <a:prstGeom prst="wedgeRectCallout">
            <a:avLst>
              <a:gd name="adj1" fmla="val -37212"/>
              <a:gd name="adj2" fmla="val -144396"/>
            </a:avLst>
          </a:prstGeom>
          <a:solidFill>
            <a:schemeClr val="tx1">
              <a:lumMod val="85000"/>
            </a:schemeClr>
          </a:solidFill>
          <a:ln>
            <a:solidFill>
              <a:schemeClr val="bg1"/>
            </a:solidFill>
          </a:ln>
        </p:spPr>
        <p:txBody>
          <a:bodyPr>
            <a:spAutoFit/>
          </a:bodyPr>
          <a:lstStyle/>
          <a:p>
            <a:pPr fontAlgn="auto">
              <a:spcBef>
                <a:spcPts val="0"/>
              </a:spcBef>
              <a:spcAft>
                <a:spcPts val="0"/>
              </a:spcAft>
              <a:defRPr/>
            </a:pPr>
            <a:r>
              <a:rPr lang="en-US" dirty="0">
                <a:solidFill>
                  <a:schemeClr val="bg1"/>
                </a:solidFill>
                <a:latin typeface="+mn-lt"/>
                <a:cs typeface="+mn-cs"/>
              </a:rPr>
              <a:t>Check number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7162800" cy="1446213"/>
          </a:xfrm>
          <a:prstGeom prst="rect">
            <a:avLst/>
          </a:prstGeom>
          <a:noFill/>
        </p:spPr>
        <p:txBody>
          <a:bodyPr>
            <a:spAutoFit/>
          </a:bodyPr>
          <a:lstStyle/>
          <a:p>
            <a:pPr algn="ctr">
              <a:defRPr/>
            </a:pPr>
            <a:r>
              <a:rPr lang="en-US" sz="4400" dirty="0">
                <a:solidFill>
                  <a:schemeClr val="accent3">
                    <a:lumMod val="20000"/>
                    <a:lumOff val="80000"/>
                  </a:schemeClr>
                </a:solidFill>
              </a:rPr>
              <a:t>Council Ledger- </a:t>
            </a:r>
          </a:p>
          <a:p>
            <a:pPr algn="ctr">
              <a:defRPr/>
            </a:pPr>
            <a:r>
              <a:rPr lang="en-US" sz="4400" dirty="0">
                <a:solidFill>
                  <a:schemeClr val="accent3">
                    <a:lumMod val="20000"/>
                    <a:lumOff val="80000"/>
                  </a:schemeClr>
                </a:solidFill>
              </a:rPr>
              <a:t>Enter Adjustments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endParaRPr lang="en-US" smtClean="0"/>
          </a:p>
        </p:txBody>
      </p:sp>
      <p:pic>
        <p:nvPicPr>
          <p:cNvPr id="686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248400"/>
          </a:xfrm>
        </p:spPr>
      </p:pic>
      <p:sp>
        <p:nvSpPr>
          <p:cNvPr id="8" name="TextBox 7"/>
          <p:cNvSpPr txBox="1"/>
          <p:nvPr/>
        </p:nvSpPr>
        <p:spPr>
          <a:xfrm>
            <a:off x="2590800" y="6400800"/>
            <a:ext cx="5486400" cy="369888"/>
          </a:xfrm>
          <a:prstGeom prst="rect">
            <a:avLst/>
          </a:prstGeom>
          <a:solidFill>
            <a:schemeClr val="accent5">
              <a:lumMod val="40000"/>
              <a:lumOff val="60000"/>
            </a:schemeClr>
          </a:solidFill>
        </p:spPr>
        <p:txBody>
          <a:bodyPr>
            <a:spAutoFit/>
          </a:bodyPr>
          <a:lstStyle/>
          <a:p>
            <a:pPr>
              <a:defRPr/>
            </a:pPr>
            <a:r>
              <a:rPr lang="en-US" dirty="0">
                <a:solidFill>
                  <a:schemeClr val="accent4">
                    <a:lumMod val="50000"/>
                  </a:schemeClr>
                </a:solidFill>
                <a:cs typeface="+mn-cs"/>
              </a:rPr>
              <a:t>Accounting adjustment to reflect sales tax expense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endParaRPr lang="en-US" smtClean="0"/>
          </a:p>
        </p:txBody>
      </p:sp>
      <p:pic>
        <p:nvPicPr>
          <p:cNvPr id="6963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172200"/>
          </a:xfrm>
        </p:spPr>
      </p:pic>
      <p:sp>
        <p:nvSpPr>
          <p:cNvPr id="8" name="TextBox 7"/>
          <p:cNvSpPr txBox="1"/>
          <p:nvPr/>
        </p:nvSpPr>
        <p:spPr>
          <a:xfrm>
            <a:off x="3124200" y="6248400"/>
            <a:ext cx="44196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Pending adjustment from previous page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endParaRPr lang="en-US" smtClean="0"/>
          </a:p>
        </p:txBody>
      </p:sp>
      <p:pic>
        <p:nvPicPr>
          <p:cNvPr id="706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418" b="4034"/>
          <a:stretch>
            <a:fillRect/>
          </a:stretch>
        </p:blipFill>
        <p:spPr>
          <a:xfrm>
            <a:off x="0" y="0"/>
            <a:ext cx="9144000" cy="6248400"/>
          </a:xfrm>
        </p:spPr>
      </p:pic>
      <p:sp>
        <p:nvSpPr>
          <p:cNvPr id="8" name="TextBox 7"/>
          <p:cNvSpPr txBox="1"/>
          <p:nvPr/>
        </p:nvSpPr>
        <p:spPr>
          <a:xfrm>
            <a:off x="2362200" y="6400800"/>
            <a:ext cx="5410200" cy="369888"/>
          </a:xfrm>
          <a:prstGeom prst="rect">
            <a:avLst/>
          </a:prstGeom>
          <a:solidFill>
            <a:schemeClr val="tx2">
              <a:lumMod val="40000"/>
              <a:lumOff val="60000"/>
            </a:schemeClr>
          </a:solidFill>
          <a:ln>
            <a:solidFill>
              <a:schemeClr val="bg1"/>
            </a:solidFill>
          </a:ln>
        </p:spPr>
        <p:txBody>
          <a:bodyPr>
            <a:spAutoFit/>
          </a:bodyPr>
          <a:lstStyle/>
          <a:p>
            <a:pPr>
              <a:defRPr/>
            </a:pPr>
            <a:r>
              <a:rPr lang="en-US" dirty="0">
                <a:solidFill>
                  <a:schemeClr val="bg1"/>
                </a:solidFill>
                <a:cs typeface="+mn-cs"/>
              </a:rPr>
              <a:t>Adjustment history from 11/30/09 to 11/30/10</a:t>
            </a:r>
          </a:p>
        </p:txBody>
      </p:sp>
      <p:sp>
        <p:nvSpPr>
          <p:cNvPr id="10" name="Rounded Rectangular Callout 9"/>
          <p:cNvSpPr/>
          <p:nvPr/>
        </p:nvSpPr>
        <p:spPr>
          <a:xfrm>
            <a:off x="152400" y="3352800"/>
            <a:ext cx="2057400" cy="304800"/>
          </a:xfrm>
          <a:prstGeom prst="wedgeRoundRectCallout">
            <a:avLst>
              <a:gd name="adj1" fmla="val 95982"/>
              <a:gd name="adj2" fmla="val -305240"/>
              <a:gd name="adj3" fmla="val 16667"/>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Sort in several formats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txBody>
          <a:bodyPr>
            <a:normAutofit fontScale="90000"/>
          </a:bodyPr>
          <a:lstStyle/>
          <a:p>
            <a:pPr eaLnBrk="1" fontAlgn="auto" hangingPunct="1">
              <a:spcAft>
                <a:spcPts val="0"/>
              </a:spcAft>
              <a:defRPr/>
            </a:pP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dirty="0" smtClean="0"/>
              <a:t/>
            </a:r>
            <a:br>
              <a:rPr lang="en-US" dirty="0" smtClean="0"/>
            </a:br>
            <a:endParaRPr lang="en-US" dirty="0"/>
          </a:p>
        </p:txBody>
      </p:sp>
      <p:pic>
        <p:nvPicPr>
          <p:cNvPr id="71683" name="Content Placeholder 9" descr="goat on rock.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328150" cy="6858000"/>
          </a:xfrm>
        </p:spPr>
      </p:pic>
      <p:sp>
        <p:nvSpPr>
          <p:cNvPr id="71684" name="TextBox 10"/>
          <p:cNvSpPr txBox="1">
            <a:spLocks noChangeArrowheads="1"/>
          </p:cNvSpPr>
          <p:nvPr/>
        </p:nvSpPr>
        <p:spPr bwMode="auto">
          <a:xfrm>
            <a:off x="762000" y="53340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     </a:t>
            </a:r>
            <a:r>
              <a:rPr lang="en-US" sz="3200">
                <a:solidFill>
                  <a:schemeClr val="bg1"/>
                </a:solidFill>
              </a:rPr>
              <a:t>How do you feel so far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4876800"/>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75000"/>
                  </a:schemeClr>
                </a:solidFill>
              </a:rPr>
              <a:t>Member Billing –</a:t>
            </a:r>
            <a:br>
              <a:rPr sz="6000" dirty="0" smtClean="0">
                <a:solidFill>
                  <a:schemeClr val="accent3">
                    <a:lumMod val="75000"/>
                  </a:schemeClr>
                </a:solidFill>
              </a:rPr>
            </a:br>
            <a:r>
              <a:rPr sz="6000" dirty="0" smtClean="0">
                <a:solidFill>
                  <a:schemeClr val="accent3">
                    <a:lumMod val="75000"/>
                  </a:schemeClr>
                </a:solidFill>
              </a:rPr>
              <a:t> Print Center Reports </a:t>
            </a:r>
            <a:br>
              <a:rPr sz="6000" dirty="0" smtClean="0">
                <a:solidFill>
                  <a:schemeClr val="accent3">
                    <a:lumMod val="75000"/>
                  </a:schemeClr>
                </a:solidFill>
              </a:rPr>
            </a:br>
            <a:r>
              <a:rPr sz="6000" dirty="0" smtClean="0">
                <a:solidFill>
                  <a:schemeClr val="accent3">
                    <a:lumMod val="75000"/>
                  </a:schemeClr>
                </a:solidFill>
              </a:rPr>
              <a:t>for </a:t>
            </a:r>
            <a:br>
              <a:rPr sz="6000" dirty="0" smtClean="0">
                <a:solidFill>
                  <a:schemeClr val="accent3">
                    <a:lumMod val="75000"/>
                  </a:schemeClr>
                </a:solidFill>
              </a:rPr>
            </a:br>
            <a:r>
              <a:rPr sz="6000" dirty="0" smtClean="0">
                <a:solidFill>
                  <a:schemeClr val="accent3">
                    <a:lumMod val="75000"/>
                  </a:schemeClr>
                </a:solidFill>
              </a:rPr>
              <a:t>Financial Secretaries</a:t>
            </a:r>
            <a:endParaRPr sz="6000"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endParaRPr lang="en-US" smtClean="0"/>
          </a:p>
        </p:txBody>
      </p:sp>
      <p:pic>
        <p:nvPicPr>
          <p:cNvPr id="7373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93" t="15154" r="8330" b="7401"/>
          <a:stretch>
            <a:fillRect/>
          </a:stretch>
        </p:blipFill>
        <p:spPr>
          <a:xfrm>
            <a:off x="30163" y="0"/>
            <a:ext cx="9113837" cy="68580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009" t="23570" r="8330" b="17503"/>
          <a:stretch>
            <a:fillRect/>
          </a:stretch>
        </p:blipFill>
        <p:spPr>
          <a:xfrm>
            <a:off x="-457200" y="-304800"/>
            <a:ext cx="9601200" cy="7162800"/>
          </a:xfrm>
        </p:spPr>
      </p:pic>
      <p:sp>
        <p:nvSpPr>
          <p:cNvPr id="8" name="TextBox 7"/>
          <p:cNvSpPr txBox="1"/>
          <p:nvPr/>
        </p:nvSpPr>
        <p:spPr>
          <a:xfrm>
            <a:off x="1828800" y="6553200"/>
            <a:ext cx="47244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Treasurer’s Report of Receipts   Top of page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endParaRPr lang="en-US" smtClean="0"/>
          </a:p>
        </p:txBody>
      </p:sp>
      <p:pic>
        <p:nvPicPr>
          <p:cNvPr id="757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038" t="18520" r="5421" b="4034"/>
          <a:stretch>
            <a:fillRect/>
          </a:stretch>
        </p:blipFill>
        <p:spPr>
          <a:xfrm>
            <a:off x="0" y="0"/>
            <a:ext cx="9144000" cy="7010400"/>
          </a:xfrm>
        </p:spPr>
      </p:pic>
      <p:sp>
        <p:nvSpPr>
          <p:cNvPr id="8" name="TextBox 7"/>
          <p:cNvSpPr txBox="1"/>
          <p:nvPr/>
        </p:nvSpPr>
        <p:spPr>
          <a:xfrm>
            <a:off x="3276600" y="6488113"/>
            <a:ext cx="4191000" cy="369887"/>
          </a:xfrm>
          <a:prstGeom prst="rect">
            <a:avLst/>
          </a:prstGeom>
          <a:solidFill>
            <a:schemeClr val="accent5">
              <a:lumMod val="40000"/>
              <a:lumOff val="60000"/>
            </a:schemeClr>
          </a:solidFill>
        </p:spPr>
        <p:txBody>
          <a:bodyPr>
            <a:spAutoFit/>
          </a:bodyPr>
          <a:lstStyle/>
          <a:p>
            <a:pPr>
              <a:defRPr/>
            </a:pPr>
            <a:r>
              <a:rPr lang="en-US" dirty="0">
                <a:cs typeface="+mn-cs"/>
              </a:rPr>
              <a:t>Report of Receipts – Transaction detail</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sp>
        <p:nvSpPr>
          <p:cNvPr id="9219" name="Content Placeholder 2"/>
          <p:cNvSpPr>
            <a:spLocks noGrp="1"/>
          </p:cNvSpPr>
          <p:nvPr>
            <p:ph idx="1"/>
          </p:nvPr>
        </p:nvSpPr>
        <p:spPr>
          <a:xfrm>
            <a:off x="457200" y="1600200"/>
            <a:ext cx="7467600" cy="5257800"/>
          </a:xfrm>
        </p:spPr>
        <p:txBody>
          <a:bodyPr/>
          <a:lstStyle/>
          <a:p>
            <a:pPr eaLnBrk="1" hangingPunct="1"/>
            <a:endParaRPr lang="en-US" smtClean="0"/>
          </a:p>
        </p:txBody>
      </p:sp>
      <p:pic>
        <p:nvPicPr>
          <p:cNvPr id="9220" name="Picture 14"/>
          <p:cNvPicPr>
            <a:picLocks noChangeAspect="1" noChangeArrowheads="1"/>
          </p:cNvPicPr>
          <p:nvPr/>
        </p:nvPicPr>
        <p:blipFill>
          <a:blip r:embed="rId2">
            <a:extLst>
              <a:ext uri="{28A0092B-C50C-407E-A947-70E740481C1C}">
                <a14:useLocalDpi xmlns:a14="http://schemas.microsoft.com/office/drawing/2010/main" val="0"/>
              </a:ext>
            </a:extLst>
          </a:blip>
          <a:srcRect l="14664" t="9091" r="19473" b="1372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endParaRPr lang="en-US" smtClean="0"/>
          </a:p>
        </p:txBody>
      </p:sp>
      <p:pic>
        <p:nvPicPr>
          <p:cNvPr id="768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93" t="21887" r="27271" b="17503"/>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en-US" smtClean="0"/>
          </a:p>
        </p:txBody>
      </p:sp>
      <p:pic>
        <p:nvPicPr>
          <p:cNvPr id="778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644" t="13469" r="17169" b="15819"/>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l="10156" t="57318" r="3125" b="3125"/>
          <a:stretch>
            <a:fillRect/>
          </a:stretch>
        </p:blipFill>
        <p:spPr bwMode="auto">
          <a:xfrm>
            <a:off x="1066800" y="3581400"/>
            <a:ext cx="708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7068" t="15154" r="4543" b="7401"/>
          <a:stretch>
            <a:fillRect/>
          </a:stretch>
        </p:blipFill>
        <p:spPr>
          <a:xfrm>
            <a:off x="1066800" y="0"/>
            <a:ext cx="7086600" cy="3810000"/>
          </a:xfrm>
        </p:spPr>
      </p:pic>
      <p:sp>
        <p:nvSpPr>
          <p:cNvPr id="9" name="TextBox 8"/>
          <p:cNvSpPr txBox="1"/>
          <p:nvPr/>
        </p:nvSpPr>
        <p:spPr>
          <a:xfrm>
            <a:off x="5257800" y="6096000"/>
            <a:ext cx="2743200" cy="381000"/>
          </a:xfrm>
          <a:prstGeom prst="rect">
            <a:avLst/>
          </a:prstGeom>
          <a:solidFill>
            <a:schemeClr val="tx1">
              <a:lumMod val="95000"/>
            </a:schemeClr>
          </a:solidFill>
          <a:ln>
            <a:solidFill>
              <a:schemeClr val="accent3">
                <a:lumMod val="75000"/>
              </a:schemeClr>
            </a:solidFill>
          </a:ln>
        </p:spPr>
        <p:txBody>
          <a:bodyPr>
            <a:spAutoFit/>
          </a:bodyPr>
          <a:lstStyle/>
          <a:p>
            <a:pPr>
              <a:defRPr/>
            </a:pPr>
            <a:r>
              <a:rPr lang="en-US" dirty="0">
                <a:solidFill>
                  <a:schemeClr val="bg1"/>
                </a:solidFill>
                <a:cs typeface="+mn-cs"/>
              </a:rPr>
              <a:t>Member dues statement</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 y="689005"/>
            <a:ext cx="9149347" cy="548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24737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endParaRPr lang="en-US" smtClean="0"/>
          </a:p>
        </p:txBody>
      </p:sp>
      <p:pic>
        <p:nvPicPr>
          <p:cNvPr id="7987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543" t="16837" r="4543" b="4034"/>
          <a:stretch>
            <a:fillRect/>
          </a:stretch>
        </p:blipFill>
        <p:spPr>
          <a:xfrm>
            <a:off x="0" y="0"/>
            <a:ext cx="9144000" cy="6248400"/>
          </a:xfrm>
        </p:spPr>
      </p:pic>
      <p:sp>
        <p:nvSpPr>
          <p:cNvPr id="8" name="TextBox 7"/>
          <p:cNvSpPr txBox="1"/>
          <p:nvPr/>
        </p:nvSpPr>
        <p:spPr>
          <a:xfrm>
            <a:off x="2971800" y="6400800"/>
            <a:ext cx="39624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Preparing to print membership cards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endParaRPr lang="en-US" smtClean="0"/>
          </a:p>
        </p:txBody>
      </p:sp>
      <p:pic>
        <p:nvPicPr>
          <p:cNvPr id="8089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543" t="20203" r="8330" b="12453"/>
          <a:stretch>
            <a:fillRect/>
          </a:stretch>
        </p:blipFill>
        <p:spPr>
          <a:xfrm>
            <a:off x="0" y="0"/>
            <a:ext cx="9144000" cy="6172200"/>
          </a:xfrm>
        </p:spPr>
      </p:pic>
      <p:sp>
        <p:nvSpPr>
          <p:cNvPr id="8" name="TextBox 7"/>
          <p:cNvSpPr txBox="1"/>
          <p:nvPr/>
        </p:nvSpPr>
        <p:spPr>
          <a:xfrm>
            <a:off x="1371600" y="6400800"/>
            <a:ext cx="65532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Membership cards printed on card stock provided by Supreme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endParaRPr lang="en-US" smtClean="0"/>
          </a:p>
        </p:txBody>
      </p:sp>
      <p:pic>
        <p:nvPicPr>
          <p:cNvPr id="81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04" t="15154" r="19695" b="14136"/>
          <a:stretch>
            <a:fillRect/>
          </a:stretch>
        </p:blipFill>
        <p:spPr>
          <a:xfrm>
            <a:off x="25400" y="0"/>
            <a:ext cx="9229725" cy="6875463"/>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endParaRPr lang="en-US" smtClean="0"/>
          </a:p>
        </p:txBody>
      </p:sp>
      <p:pic>
        <p:nvPicPr>
          <p:cNvPr id="8294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17" t="16837" r="4543" b="4034"/>
          <a:stretch>
            <a:fillRect/>
          </a:stretch>
        </p:blipFill>
        <p:spPr>
          <a:xfrm>
            <a:off x="0" y="0"/>
            <a:ext cx="9144000" cy="6324600"/>
          </a:xfrm>
        </p:spPr>
      </p:pic>
      <p:sp>
        <p:nvSpPr>
          <p:cNvPr id="8" name="TextBox 7"/>
          <p:cNvSpPr txBox="1"/>
          <p:nvPr/>
        </p:nvSpPr>
        <p:spPr>
          <a:xfrm>
            <a:off x="1524000" y="6477000"/>
            <a:ext cx="52578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Blank templates available to print separate cards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endParaRPr lang="en-US" smtClean="0"/>
          </a:p>
        </p:txBody>
      </p:sp>
      <p:pic>
        <p:nvPicPr>
          <p:cNvPr id="839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68" t="16837" r="18433" b="10768"/>
          <a:stretch>
            <a:fillRect/>
          </a:stretch>
        </p:blipFill>
        <p:spPr>
          <a:xfrm>
            <a:off x="0" y="-11113"/>
            <a:ext cx="9144000" cy="6869113"/>
          </a:xfrm>
        </p:spPr>
      </p:pic>
      <p:sp>
        <p:nvSpPr>
          <p:cNvPr id="4" name="TextBox 3"/>
          <p:cNvSpPr txBox="1"/>
          <p:nvPr/>
        </p:nvSpPr>
        <p:spPr>
          <a:xfrm>
            <a:off x="2971800" y="5029200"/>
            <a:ext cx="4495800" cy="646113"/>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rPr>
              <a:t>Wait to print up to 8 at one time by setting date range. Example page follows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endParaRPr lang="en-US" smtClean="0"/>
          </a:p>
        </p:txBody>
      </p:sp>
      <p:pic>
        <p:nvPicPr>
          <p:cNvPr id="849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158" t="8418" r="15907" b="20869"/>
          <a:stretch>
            <a:fillRect/>
          </a:stretch>
        </p:blipFill>
        <p:spPr>
          <a:xfrm>
            <a:off x="0" y="0"/>
            <a:ext cx="9144000" cy="6858000"/>
          </a:xfrm>
        </p:spPr>
      </p:pic>
      <p:sp>
        <p:nvSpPr>
          <p:cNvPr id="4" name="TextBox 3"/>
          <p:cNvSpPr txBox="1"/>
          <p:nvPr/>
        </p:nvSpPr>
        <p:spPr>
          <a:xfrm>
            <a:off x="4572000" y="4267200"/>
            <a:ext cx="31242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rPr>
              <a:t>Example of four on a page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smtClean="0"/>
          </a:p>
        </p:txBody>
      </p:sp>
      <p:pic>
        <p:nvPicPr>
          <p:cNvPr id="102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068" t="16837" r="8330" b="4034"/>
          <a:stretch>
            <a:fillRect/>
          </a:stretch>
        </p:blipFill>
        <p:spPr>
          <a:xfrm>
            <a:off x="19050" y="0"/>
            <a:ext cx="9124950" cy="6248400"/>
          </a:xfrm>
          <a:ln>
            <a:solidFill>
              <a:schemeClr val="bg1"/>
            </a:solidFill>
            <a:miter lim="800000"/>
            <a:headEnd/>
            <a:tailEnd/>
          </a:ln>
        </p:spPr>
      </p:pic>
      <p:sp>
        <p:nvSpPr>
          <p:cNvPr id="13318" name="TextBox 7"/>
          <p:cNvSpPr txBox="1">
            <a:spLocks noChangeArrowheads="1"/>
          </p:cNvSpPr>
          <p:nvPr/>
        </p:nvSpPr>
        <p:spPr bwMode="auto">
          <a:xfrm>
            <a:off x="2895600" y="6248400"/>
            <a:ext cx="2971800" cy="369888"/>
          </a:xfrm>
          <a:prstGeom prst="rect">
            <a:avLst/>
          </a:prstGeom>
          <a:solidFill>
            <a:schemeClr val="tx2">
              <a:lumMod val="40000"/>
              <a:lumOff val="60000"/>
            </a:schemeClr>
          </a:solidFill>
          <a:ln w="9525">
            <a:noFill/>
            <a:miter lim="800000"/>
            <a:headEnd/>
            <a:tailEnd/>
          </a:ln>
        </p:spPr>
        <p:txBody>
          <a:bodyPr>
            <a:spAutoFit/>
          </a:bodyPr>
          <a:lstStyle/>
          <a:p>
            <a:pPr>
              <a:defRPr/>
            </a:pPr>
            <a:r>
              <a:rPr lang="en-US" dirty="0">
                <a:cs typeface="+mn-cs"/>
              </a:rPr>
              <a:t>Find dates an easy way…</a:t>
            </a:r>
          </a:p>
        </p:txBody>
      </p:sp>
      <p:sp>
        <p:nvSpPr>
          <p:cNvPr id="10" name="Rectangular Callout 9"/>
          <p:cNvSpPr/>
          <p:nvPr/>
        </p:nvSpPr>
        <p:spPr>
          <a:xfrm>
            <a:off x="228600" y="4419600"/>
            <a:ext cx="2971800" cy="1600200"/>
          </a:xfrm>
          <a:prstGeom prst="wedgeRectCallout">
            <a:avLst>
              <a:gd name="adj1" fmla="val 109689"/>
              <a:gd name="adj2" fmla="val -739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chemeClr val="tx2">
                    <a:lumMod val="40000"/>
                    <a:lumOff val="60000"/>
                  </a:schemeClr>
                </a:solidFill>
              </a:ln>
            </a:endParaRPr>
          </a:p>
        </p:txBody>
      </p:sp>
      <p:sp>
        <p:nvSpPr>
          <p:cNvPr id="13319" name="TextBox 8"/>
          <p:cNvSpPr txBox="1">
            <a:spLocks noChangeArrowheads="1"/>
          </p:cNvSpPr>
          <p:nvPr/>
        </p:nvSpPr>
        <p:spPr bwMode="auto">
          <a:xfrm>
            <a:off x="152400" y="4343400"/>
            <a:ext cx="3048000" cy="1754188"/>
          </a:xfrm>
          <a:prstGeom prst="rect">
            <a:avLst/>
          </a:prstGeom>
          <a:noFill/>
          <a:ln w="9525">
            <a:solidFill>
              <a:schemeClr val="bg1"/>
            </a:solidFill>
            <a:miter lim="800000"/>
            <a:headEnd/>
            <a:tailEnd/>
          </a:ln>
        </p:spPr>
        <p:txBody>
          <a:bodyPr>
            <a:spAutoFit/>
          </a:bodyPr>
          <a:lstStyle/>
          <a:p>
            <a:pPr>
              <a:defRPr/>
            </a:pPr>
            <a:r>
              <a:rPr lang="en-US" dirty="0">
                <a:solidFill>
                  <a:schemeClr val="bg1"/>
                </a:solidFill>
                <a:cs typeface="+mn-cs"/>
              </a:rPr>
              <a:t>Click on one carat-go back one month, click on two carats-go back one year. Hold on box &amp;</a:t>
            </a:r>
          </a:p>
          <a:p>
            <a:pPr>
              <a:defRPr/>
            </a:pPr>
            <a:r>
              <a:rPr lang="en-US" dirty="0">
                <a:solidFill>
                  <a:schemeClr val="bg1"/>
                </a:solidFill>
                <a:cs typeface="+mn-cs"/>
              </a:rPr>
              <a:t>slide down for </a:t>
            </a:r>
          </a:p>
          <a:p>
            <a:pPr>
              <a:defRPr/>
            </a:pPr>
            <a:r>
              <a:rPr lang="en-US" dirty="0">
                <a:solidFill>
                  <a:schemeClr val="bg1"/>
                </a:solidFill>
                <a:cs typeface="+mn-cs"/>
              </a:rPr>
              <a:t>previous years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smtClean="0"/>
          </a:p>
        </p:txBody>
      </p:sp>
      <p:pic>
        <p:nvPicPr>
          <p:cNvPr id="860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068" t="18520" r="8330" b="4034"/>
          <a:stretch>
            <a:fillRect/>
          </a:stretch>
        </p:blipFill>
        <p:spPr>
          <a:xfrm>
            <a:off x="0" y="0"/>
            <a:ext cx="9144000" cy="6324600"/>
          </a:xfrm>
        </p:spPr>
      </p:pic>
      <p:sp>
        <p:nvSpPr>
          <p:cNvPr id="8" name="TextBox 7"/>
          <p:cNvSpPr txBox="1"/>
          <p:nvPr/>
        </p:nvSpPr>
        <p:spPr>
          <a:xfrm>
            <a:off x="1981200" y="6477000"/>
            <a:ext cx="62484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Select information you want printed  on the back of the card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endParaRPr lang="en-US" smtClean="0"/>
          </a:p>
        </p:txBody>
      </p:sp>
      <p:pic>
        <p:nvPicPr>
          <p:cNvPr id="870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804" t="20203" r="2017" b="4034"/>
          <a:stretch>
            <a:fillRect/>
          </a:stretch>
        </p:blipFill>
        <p:spPr>
          <a:xfrm>
            <a:off x="0" y="0"/>
            <a:ext cx="9144000" cy="6248400"/>
          </a:xfrm>
        </p:spPr>
      </p:pic>
      <p:sp>
        <p:nvSpPr>
          <p:cNvPr id="4" name="TextBox 3"/>
          <p:cNvSpPr txBox="1"/>
          <p:nvPr/>
        </p:nvSpPr>
        <p:spPr>
          <a:xfrm>
            <a:off x="1447800" y="609600"/>
            <a:ext cx="67818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rPr>
              <a:t>Information printed on the reverse side of each member’s card</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endParaRPr lang="en-US" smtClean="0"/>
          </a:p>
        </p:txBody>
      </p:sp>
      <p:pic>
        <p:nvPicPr>
          <p:cNvPr id="880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35163"/>
            <a:ext cx="5486400" cy="4389437"/>
          </a:xfrm>
        </p:spPr>
      </p:pic>
      <p:pic>
        <p:nvPicPr>
          <p:cNvPr id="880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endParaRPr lang="en-US" smtClean="0"/>
          </a:p>
        </p:txBody>
      </p:sp>
      <p:sp>
        <p:nvSpPr>
          <p:cNvPr id="89091" name="Content Placeholder 2"/>
          <p:cNvSpPr>
            <a:spLocks noGrp="1"/>
          </p:cNvSpPr>
          <p:nvPr>
            <p:ph idx="1"/>
          </p:nvPr>
        </p:nvSpPr>
        <p:spPr/>
        <p:txBody>
          <a:bodyPr/>
          <a:lstStyle/>
          <a:p>
            <a:pPr eaLnBrk="1" hangingPunct="1"/>
            <a:endParaRPr lang="en-US" smtClean="0"/>
          </a:p>
        </p:txBody>
      </p:sp>
      <p:pic>
        <p:nvPicPr>
          <p:cNvPr id="890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smtClean="0"/>
          </a:p>
        </p:txBody>
      </p:sp>
      <p:pic>
        <p:nvPicPr>
          <p:cNvPr id="90115"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410" t="10101" r="22220" b="27605"/>
          <a:stretch>
            <a:fillRect/>
          </a:stretch>
        </p:blipFill>
        <p:spPr>
          <a:xfrm>
            <a:off x="0" y="25400"/>
            <a:ext cx="8915400" cy="6832600"/>
          </a:xfrm>
        </p:spPr>
      </p:pic>
      <p:sp>
        <p:nvSpPr>
          <p:cNvPr id="90116" name="TextBox 9"/>
          <p:cNvSpPr txBox="1">
            <a:spLocks noChangeArrowheads="1"/>
          </p:cNvSpPr>
          <p:nvPr/>
        </p:nvSpPr>
        <p:spPr bwMode="auto">
          <a:xfrm>
            <a:off x="6705600" y="457200"/>
            <a:ext cx="13716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533400"/>
            <a:ext cx="9075276"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6589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endParaRPr lang="en-US" smtClean="0"/>
          </a:p>
        </p:txBody>
      </p:sp>
      <p:pic>
        <p:nvPicPr>
          <p:cNvPr id="911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119" t="15154" r="10857" b="10768"/>
          <a:stretch>
            <a:fillRect/>
          </a:stretch>
        </p:blipFill>
        <p:spPr>
          <a:xfrm>
            <a:off x="0" y="0"/>
            <a:ext cx="9144000" cy="6248400"/>
          </a:xfrm>
        </p:spPr>
      </p:pic>
      <p:sp>
        <p:nvSpPr>
          <p:cNvPr id="8" name="TextBox 7"/>
          <p:cNvSpPr txBox="1"/>
          <p:nvPr/>
        </p:nvSpPr>
        <p:spPr>
          <a:xfrm>
            <a:off x="2133600" y="6324600"/>
            <a:ext cx="5029200" cy="369888"/>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  Income and Expense Report – Income only</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endParaRPr lang="en-US" smtClean="0"/>
          </a:p>
        </p:txBody>
      </p:sp>
      <p:pic>
        <p:nvPicPr>
          <p:cNvPr id="921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644" t="15154" r="12119" b="10768"/>
          <a:stretch>
            <a:fillRect/>
          </a:stretch>
        </p:blipFill>
        <p:spPr>
          <a:xfrm>
            <a:off x="0" y="0"/>
            <a:ext cx="9144000" cy="6324600"/>
          </a:xfrm>
        </p:spPr>
      </p:pic>
      <p:sp>
        <p:nvSpPr>
          <p:cNvPr id="9" name="TextBox 8"/>
          <p:cNvSpPr txBox="1"/>
          <p:nvPr/>
        </p:nvSpPr>
        <p:spPr>
          <a:xfrm>
            <a:off x="2133600" y="6324600"/>
            <a:ext cx="4876800" cy="381000"/>
          </a:xfrm>
          <a:prstGeom prst="rect">
            <a:avLst/>
          </a:prstGeom>
          <a:solidFill>
            <a:schemeClr val="tx1">
              <a:lumMod val="95000"/>
            </a:schemeClr>
          </a:solidFill>
          <a:ln>
            <a:solidFill>
              <a:schemeClr val="bg1"/>
            </a:solidFill>
          </a:ln>
        </p:spPr>
        <p:txBody>
          <a:bodyPr>
            <a:spAutoFit/>
          </a:bodyPr>
          <a:lstStyle/>
          <a:p>
            <a:pPr>
              <a:defRPr/>
            </a:pPr>
            <a:r>
              <a:rPr lang="en-US" dirty="0">
                <a:solidFill>
                  <a:schemeClr val="bg1"/>
                </a:solidFill>
                <a:cs typeface="+mn-cs"/>
              </a:rPr>
              <a:t>Second page of income and expense report</a:t>
            </a:r>
            <a:r>
              <a:rPr lang="en-US" dirty="0">
                <a:cs typeface="+mn-cs"/>
              </a:rPr>
              <a: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0" descr="C:\Documents and Settings\rpcrjh\Local Settings\Temporary Internet Files\Content.IE5\4RZ4IZ45\MP9001806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ln>
            <a:miter lim="800000"/>
            <a:headEnd/>
            <a:tailEnd/>
          </a:ln>
        </p:spPr>
        <p:txBody>
          <a:bodyPr>
            <a:normAutofit fontScale="90000"/>
          </a:bodyPr>
          <a:lstStyle/>
          <a:p>
            <a:pPr eaLnBrk="1" fontAlgn="auto" hangingPunct="1">
              <a:spcAft>
                <a:spcPts val="0"/>
              </a:spcAft>
              <a:defRPr/>
            </a:pP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dirty="0" smtClean="0"/>
              <a:t/>
            </a:r>
            <a:br>
              <a:rPr lang="en-US" dirty="0" smtClean="0"/>
            </a:br>
            <a:endParaRPr lang="en-US" dirty="0"/>
          </a:p>
        </p:txBody>
      </p:sp>
      <p:sp>
        <p:nvSpPr>
          <p:cNvPr id="77830" name="TextBox 10"/>
          <p:cNvSpPr txBox="1">
            <a:spLocks noChangeArrowheads="1"/>
          </p:cNvSpPr>
          <p:nvPr/>
        </p:nvSpPr>
        <p:spPr bwMode="auto">
          <a:xfrm>
            <a:off x="685800" y="60198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t> Now, do you feel like you are in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0"/>
                                  </p:iterate>
                                  <p:childTnLst>
                                    <p:set>
                                      <p:cBhvr>
                                        <p:cTn id="6" dur="1" fill="hold">
                                          <p:stCondLst>
                                            <p:cond delay="0"/>
                                          </p:stCondLst>
                                        </p:cTn>
                                        <p:tgtEl>
                                          <p:spTgt spid="77830"/>
                                        </p:tgtEl>
                                        <p:attrNameLst>
                                          <p:attrName>style.visibility</p:attrName>
                                        </p:attrNameLst>
                                      </p:cBhvr>
                                      <p:to>
                                        <p:strVal val="visible"/>
                                      </p:to>
                                    </p:set>
                                    <p:animScale>
                                      <p:cBhvr>
                                        <p:cTn id="7" dur="1000" decel="50000" fill="hold">
                                          <p:stCondLst>
                                            <p:cond delay="0"/>
                                          </p:stCondLst>
                                        </p:cTn>
                                        <p:tgtEl>
                                          <p:spTgt spid="778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7830"/>
                                        </p:tgtEl>
                                        <p:attrNameLst>
                                          <p:attrName>ppt_x</p:attrName>
                                          <p:attrName>ppt_y</p:attrName>
                                        </p:attrNameLst>
                                      </p:cBhvr>
                                    </p:animMotion>
                                    <p:animEffect transition="in" filter="fade">
                                      <p:cBhvr>
                                        <p:cTn id="9" dur="1000"/>
                                        <p:tgtEl>
                                          <p:spTgt spid="778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6" presetClass="emph" presetSubtype="0" fill="hold" grpId="1" nodeType="clickEffect">
                                  <p:stCondLst>
                                    <p:cond delay="0"/>
                                  </p:stCondLst>
                                  <p:iterate type="lt">
                                    <p:tmPct val="10000"/>
                                  </p:iterate>
                                  <p:childTnLst>
                                    <p:animScale>
                                      <p:cBhvr>
                                        <p:cTn id="13" dur="250" autoRev="1" fill="hold">
                                          <p:stCondLst>
                                            <p:cond delay="0"/>
                                          </p:stCondLst>
                                        </p:cTn>
                                        <p:tgtEl>
                                          <p:spTgt spid="77830"/>
                                        </p:tgtEl>
                                      </p:cBhvr>
                                      <p:to x="80000" y="100000"/>
                                    </p:animScale>
                                    <p:anim by="(#ppt_w*0.10)" calcmode="lin" valueType="num">
                                      <p:cBhvr>
                                        <p:cTn id="14" dur="250" autoRev="1" fill="hold">
                                          <p:stCondLst>
                                            <p:cond delay="0"/>
                                          </p:stCondLst>
                                        </p:cTn>
                                        <p:tgtEl>
                                          <p:spTgt spid="77830"/>
                                        </p:tgtEl>
                                        <p:attrNameLst>
                                          <p:attrName>ppt_x</p:attrName>
                                        </p:attrNameLst>
                                      </p:cBhvr>
                                    </p:anim>
                                    <p:anim by="(-#ppt_w*0.10)" calcmode="lin" valueType="num">
                                      <p:cBhvr>
                                        <p:cTn id="15" dur="250" autoRev="1" fill="hold">
                                          <p:stCondLst>
                                            <p:cond delay="0"/>
                                          </p:stCondLst>
                                        </p:cTn>
                                        <p:tgtEl>
                                          <p:spTgt spid="77830"/>
                                        </p:tgtEl>
                                        <p:attrNameLst>
                                          <p:attrName>ppt_y</p:attrName>
                                        </p:attrNameLst>
                                      </p:cBhvr>
                                    </p:anim>
                                    <p:animRot by="-480000">
                                      <p:cBhvr>
                                        <p:cTn id="16" dur="250" autoRev="1" fill="hold">
                                          <p:stCondLst>
                                            <p:cond delay="0"/>
                                          </p:stCondLst>
                                        </p:cTn>
                                        <p:tgtEl>
                                          <p:spTgt spid="778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p:bldP spid="77830"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905000"/>
            <a:ext cx="6705600" cy="4221163"/>
          </a:xfrm>
        </p:spPr>
        <p:txBody>
          <a:bodyPr>
            <a:normAutofit/>
          </a:bodyPr>
          <a:lstStyle/>
          <a:p>
            <a:pPr marL="274320" indent="-274320" eaLnBrk="1" fontAlgn="auto" hangingPunct="1">
              <a:spcAft>
                <a:spcPts val="0"/>
              </a:spcAft>
              <a:buClr>
                <a:schemeClr val="accent3"/>
              </a:buClr>
              <a:buFont typeface="Wingdings 2" pitchFamily="18" charset="2"/>
              <a:buNone/>
              <a:defRPr/>
            </a:pPr>
            <a:endParaRPr lang="en-US" sz="3600" i="1" dirty="0" smtClean="0">
              <a:solidFill>
                <a:schemeClr val="bg1">
                  <a:lumMod val="50000"/>
                </a:schemeClr>
              </a:solidFill>
            </a:endParaRPr>
          </a:p>
          <a:p>
            <a:pPr marL="274320" indent="-274320" eaLnBrk="1" fontAlgn="auto" hangingPunct="1">
              <a:spcAft>
                <a:spcPts val="0"/>
              </a:spcAft>
              <a:buClr>
                <a:schemeClr val="accent3"/>
              </a:buClr>
              <a:buFont typeface="Wingdings 2" pitchFamily="18" charset="2"/>
              <a:buNone/>
              <a:defRPr/>
            </a:pPr>
            <a:r>
              <a:rPr lang="en-US" sz="3600" i="1" dirty="0" smtClean="0">
                <a:solidFill>
                  <a:schemeClr val="bg1">
                    <a:lumMod val="50000"/>
                  </a:schemeClr>
                </a:solidFill>
              </a:rPr>
              <a:t>Thanks for all you do.</a:t>
            </a:r>
          </a:p>
          <a:p>
            <a:pPr marL="274320" indent="-274320" eaLnBrk="1" fontAlgn="auto" hangingPunct="1">
              <a:spcAft>
                <a:spcPts val="0"/>
              </a:spcAft>
              <a:buClr>
                <a:schemeClr val="accent3"/>
              </a:buClr>
              <a:buFont typeface="Wingdings 2" pitchFamily="18" charset="2"/>
              <a:buNone/>
              <a:defRPr/>
            </a:pPr>
            <a:r>
              <a:rPr lang="en-US" sz="3600" i="1" dirty="0" smtClean="0">
                <a:solidFill>
                  <a:schemeClr val="bg1">
                    <a:lumMod val="50000"/>
                  </a:schemeClr>
                </a:solidFill>
              </a:rPr>
              <a:t>   We appreciate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mph" presetSubtype="0" fill="hold" nodeType="withEffect">
                                  <p:stCondLst>
                                    <p:cond delay="0"/>
                                  </p:stCondLst>
                                  <p:iterate type="lt">
                                    <p:tmPct val="10000"/>
                                  </p:iterate>
                                  <p:childTnLst>
                                    <p:animClr clrSpc="rgb" dir="cw">
                                      <p:cBhvr override="childStyle">
                                        <p:cTn id="6" dur="500" fill="hold"/>
                                        <p:tgtEl>
                                          <p:spTgt spid="3">
                                            <p:txEl>
                                              <p:pRg st="1" end="1"/>
                                            </p:txEl>
                                          </p:spTgt>
                                        </p:tgtEl>
                                        <p:attrNameLst>
                                          <p:attrName>style.color</p:attrName>
                                        </p:attrNameLst>
                                      </p:cBhvr>
                                      <p:to>
                                        <a:schemeClr val="tx2"/>
                                      </p:to>
                                    </p:animClr>
                                    <p:animClr clrSpc="rgb" dir="cw">
                                      <p:cBhvr>
                                        <p:cTn id="7" dur="500" fill="hold"/>
                                        <p:tgtEl>
                                          <p:spTgt spid="3">
                                            <p:txEl>
                                              <p:pRg st="1" end="1"/>
                                            </p:txEl>
                                          </p:spTgt>
                                        </p:tgtEl>
                                        <p:attrNameLst>
                                          <p:attrName>fillcolor</p:attrName>
                                        </p:attrNameLst>
                                      </p:cBhvr>
                                      <p:to>
                                        <a:schemeClr val="tx2"/>
                                      </p:to>
                                    </p:animClr>
                                    <p:set>
                                      <p:cBhvr>
                                        <p:cTn id="8" dur="500" fill="hold"/>
                                        <p:tgtEl>
                                          <p:spTgt spid="3">
                                            <p:txEl>
                                              <p:pRg st="1" end="1"/>
                                            </p:txEl>
                                          </p:spTgt>
                                        </p:tgtEl>
                                        <p:attrNameLst>
                                          <p:attrName>fill.type</p:attrName>
                                        </p:attrNameLst>
                                      </p:cBhvr>
                                      <p:to>
                                        <p:strVal val="solid"/>
                                      </p:to>
                                    </p:set>
                                    <p:anim to="1.5" calcmode="lin" valueType="num">
                                      <p:cBhvr override="childStyle">
                                        <p:cTn id="9" dur="500" fill="hold"/>
                                        <p:tgtEl>
                                          <p:spTgt spid="3">
                                            <p:txEl>
                                              <p:pRg st="1" end="1"/>
                                            </p:txEl>
                                          </p:spTgt>
                                        </p:tgtEl>
                                        <p:attrNameLst>
                                          <p:attrName>style.fontSize</p:attrName>
                                        </p:attrNameLst>
                                      </p:cBhvr>
                                    </p:anim>
                                  </p:childTnLst>
                                </p:cTn>
                              </p:par>
                              <p:par>
                                <p:cTn id="10" presetID="28" presetClass="emph" presetSubtype="0" fill="hold" nodeType="withEffect">
                                  <p:stCondLst>
                                    <p:cond delay="0"/>
                                  </p:stCondLst>
                                  <p:iterate type="lt">
                                    <p:tmPct val="10000"/>
                                  </p:iterate>
                                  <p:childTnLst>
                                    <p:animClr clrSpc="rgb" dir="cw">
                                      <p:cBhvr override="childStyle">
                                        <p:cTn id="11" dur="500" fill="hold"/>
                                        <p:tgtEl>
                                          <p:spTgt spid="3">
                                            <p:txEl>
                                              <p:pRg st="2" end="2"/>
                                            </p:txEl>
                                          </p:spTgt>
                                        </p:tgtEl>
                                        <p:attrNameLst>
                                          <p:attrName>style.color</p:attrName>
                                        </p:attrNameLst>
                                      </p:cBhvr>
                                      <p:to>
                                        <a:schemeClr val="tx2"/>
                                      </p:to>
                                    </p:animClr>
                                    <p:animClr clrSpc="rgb" dir="cw">
                                      <p:cBhvr>
                                        <p:cTn id="12" dur="500" fill="hold"/>
                                        <p:tgtEl>
                                          <p:spTgt spid="3">
                                            <p:txEl>
                                              <p:pRg st="2" end="2"/>
                                            </p:txEl>
                                          </p:spTgt>
                                        </p:tgtEl>
                                        <p:attrNameLst>
                                          <p:attrName>fillcolor</p:attrName>
                                        </p:attrNameLst>
                                      </p:cBhvr>
                                      <p:to>
                                        <a:schemeClr val="tx2"/>
                                      </p:to>
                                    </p:animClr>
                                    <p:set>
                                      <p:cBhvr>
                                        <p:cTn id="13" dur="500" fill="hold"/>
                                        <p:tgtEl>
                                          <p:spTgt spid="3">
                                            <p:txEl>
                                              <p:pRg st="2" end="2"/>
                                            </p:txEl>
                                          </p:spTgt>
                                        </p:tgtEl>
                                        <p:attrNameLst>
                                          <p:attrName>fill.type</p:attrName>
                                        </p:attrNameLst>
                                      </p:cBhvr>
                                      <p:to>
                                        <p:strVal val="solid"/>
                                      </p:to>
                                    </p:set>
                                    <p:anim to="1.5" calcmode="lin" valueType="num">
                                      <p:cBhvr override="childStyle">
                                        <p:cTn id="14" dur="500" fill="hold"/>
                                        <p:tgtEl>
                                          <p:spTgt spid="3">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1"/>
            <a:ext cx="9144000" cy="1600199"/>
          </a:xfrm>
          <a:ln>
            <a:miter lim="800000"/>
            <a:headEnd/>
            <a:tailEnd/>
          </a:ln>
          <a:extLst/>
        </p:spPr>
        <p:txBody>
          <a:bodyPr>
            <a:noAutofit/>
          </a:bodyPr>
          <a:lstStyle/>
          <a:p>
            <a:pPr algn="ctr" eaLnBrk="1" fontAlgn="auto" hangingPunct="1">
              <a:spcAft>
                <a:spcPts val="0"/>
              </a:spcAft>
              <a:defRPr/>
            </a:pPr>
            <a:r>
              <a:rPr sz="6000" dirty="0" smtClean="0"/>
              <a:t/>
            </a:r>
            <a:br>
              <a:rPr sz="6000" dirty="0" smtClean="0"/>
            </a:br>
            <a:r>
              <a:rPr sz="6000" dirty="0" smtClean="0">
                <a:solidFill>
                  <a:schemeClr val="accent3">
                    <a:lumMod val="20000"/>
                    <a:lumOff val="80000"/>
                  </a:schemeClr>
                </a:solidFill>
              </a:rPr>
              <a:t>Member Billing</a:t>
            </a:r>
            <a:endParaRPr sz="6000" dirty="0">
              <a:solidFill>
                <a:schemeClr val="accent3">
                  <a:lumMod val="20000"/>
                  <a:lumOff val="80000"/>
                </a:schemeClr>
              </a:solidFill>
            </a:endParaRPr>
          </a:p>
        </p:txBody>
      </p:sp>
      <p:sp>
        <p:nvSpPr>
          <p:cNvPr id="3" name="TextBox 2"/>
          <p:cNvSpPr txBox="1"/>
          <p:nvPr/>
        </p:nvSpPr>
        <p:spPr>
          <a:xfrm>
            <a:off x="914400" y="3352800"/>
            <a:ext cx="6553200" cy="1446213"/>
          </a:xfrm>
          <a:prstGeom prst="rect">
            <a:avLst/>
          </a:prstGeom>
          <a:noFill/>
        </p:spPr>
        <p:txBody>
          <a:bodyPr>
            <a:spAutoFit/>
          </a:bodyPr>
          <a:lstStyle/>
          <a:p>
            <a:pPr algn="ctr">
              <a:defRPr/>
            </a:pPr>
            <a:r>
              <a:rPr lang="en-US" sz="4400" dirty="0">
                <a:solidFill>
                  <a:schemeClr val="accent3">
                    <a:lumMod val="20000"/>
                    <a:lumOff val="80000"/>
                  </a:schemeClr>
                </a:solidFill>
              </a:rPr>
              <a:t>Billing Information and Set-Up</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F7F7F"/>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15208</TotalTime>
  <Words>1345</Words>
  <Application>Microsoft Office PowerPoint</Application>
  <PresentationFormat>On-screen Show (4:3)</PresentationFormat>
  <Paragraphs>186</Paragraphs>
  <Slides>89</Slides>
  <Notes>57</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Constantia</vt:lpstr>
      <vt:lpstr>Wingdings 2</vt:lpstr>
      <vt:lpstr>Flow</vt:lpstr>
      <vt:lpstr> Member Billing and     Council Accounting  for  Financial Secretaries</vt:lpstr>
      <vt:lpstr> Member Billing</vt:lpstr>
      <vt:lpstr>PowerPoint Presentation</vt:lpstr>
      <vt:lpstr>PowerPoint Presentation</vt:lpstr>
      <vt:lpstr>PowerPoint Presentation</vt:lpstr>
      <vt:lpstr>PowerPoint Presentation</vt:lpstr>
      <vt:lpstr>PowerPoint Presentation</vt:lpstr>
      <vt:lpstr>PowerPoint Presentation</vt:lpstr>
      <vt:lpstr> Member Billing</vt:lpstr>
      <vt:lpstr>PowerPoint Presentation</vt:lpstr>
      <vt:lpstr>PowerPoint Presentation</vt:lpstr>
      <vt:lpstr>PowerPoint Presentation</vt:lpstr>
      <vt:lpstr>PowerPoint Presentation</vt:lpstr>
      <vt:lpstr>                            </vt:lpstr>
      <vt:lpstr>additional expense accounts added to the system prior to entering vouchers. The procedure is the same as with the income accounts.</vt:lpstr>
      <vt:lpstr>added to the system prior to entering vouchers. The procedure is the same as with the income accounts.</vt:lpstr>
      <vt:lpstr>PowerPoint Presentation</vt:lpstr>
      <vt:lpstr>PowerPoint Presentation</vt:lpstr>
      <vt:lpstr> </vt:lpstr>
      <vt:lpstr> Member Billing</vt:lpstr>
      <vt:lpstr>PowerPoint Presentation</vt:lpstr>
      <vt:lpstr>PowerPoint Presentation</vt:lpstr>
      <vt:lpstr>                                  1</vt:lpstr>
      <vt:lpstr>PowerPoint Presentation</vt:lpstr>
      <vt:lpstr>PowerPoint Presentation</vt:lpstr>
      <vt:lpstr>PowerPoint Presentation</vt:lpstr>
      <vt:lpstr>PowerPoint Presentation</vt:lpstr>
      <vt:lpstr> Member Billing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 Billing</vt:lpstr>
      <vt:lpstr>PowerPoint Presentation</vt:lpstr>
      <vt:lpstr>PowerPoint Presentation</vt:lpstr>
      <vt:lpstr>PowerPoint Presentation</vt:lpstr>
      <vt:lpst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 Billing</vt:lpstr>
      <vt:lpstr>Go to Vouchers – Enter vouchers and find the member (Initial of Last Name and an*) Select your member from the list of members. Date is automatic and the Member/Payee is carried down from the selection results. Enter the voucher amount and click the drop down to fine the account and sub account. If you don’t find one that is appropriate for the expense item then go to add account and enter an additional account. Enter the amount once again, unless this is a split accounting transaction. You may enter the Event or add event if there is not one suitable in the system. Enter a description if you wish and then check split if you are charging this expense to two or three different accounts and events. Then click on save.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 Billing</vt:lpstr>
      <vt:lpstr>PowerPoint Presentation</vt:lpstr>
      <vt:lpstr>PowerPoint Presentation</vt:lpstr>
      <vt:lpstr>PowerPoint Presentation</vt:lpstr>
      <vt:lpstr>   </vt:lpstr>
      <vt:lpstr> Member Billing –  Print Center Reports  for  Financial Secretaries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Company>Knights of Columbus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Billing for Financial Secretaries</dc:title>
  <dc:creator>Rod Hofschulte</dc:creator>
  <cp:lastModifiedBy>Pete Karculias</cp:lastModifiedBy>
  <cp:revision>966</cp:revision>
  <cp:lastPrinted>2010-12-01T21:17:04Z</cp:lastPrinted>
  <dcterms:created xsi:type="dcterms:W3CDTF">2010-11-29T23:43:18Z</dcterms:created>
  <dcterms:modified xsi:type="dcterms:W3CDTF">2013-04-18T16:23:59Z</dcterms:modified>
</cp:coreProperties>
</file>